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31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55"/>
  </p:notesMasterIdLst>
  <p:sldIdLst>
    <p:sldId id="264" r:id="rId5"/>
    <p:sldId id="289" r:id="rId6"/>
    <p:sldId id="297" r:id="rId7"/>
    <p:sldId id="341" r:id="rId8"/>
    <p:sldId id="334" r:id="rId9"/>
    <p:sldId id="354" r:id="rId10"/>
    <p:sldId id="336" r:id="rId11"/>
    <p:sldId id="338" r:id="rId12"/>
    <p:sldId id="339" r:id="rId13"/>
    <p:sldId id="342" r:id="rId14"/>
    <p:sldId id="337" r:id="rId15"/>
    <p:sldId id="340" r:id="rId16"/>
    <p:sldId id="298" r:id="rId17"/>
    <p:sldId id="309" r:id="rId18"/>
    <p:sldId id="327" r:id="rId19"/>
    <p:sldId id="343" r:id="rId20"/>
    <p:sldId id="328" r:id="rId21"/>
    <p:sldId id="329" r:id="rId22"/>
    <p:sldId id="330" r:id="rId23"/>
    <p:sldId id="331" r:id="rId24"/>
    <p:sldId id="332" r:id="rId25"/>
    <p:sldId id="333" r:id="rId26"/>
    <p:sldId id="335" r:id="rId27"/>
    <p:sldId id="344" r:id="rId28"/>
    <p:sldId id="319" r:id="rId29"/>
    <p:sldId id="345" r:id="rId30"/>
    <p:sldId id="346" r:id="rId31"/>
    <p:sldId id="347" r:id="rId32"/>
    <p:sldId id="348" r:id="rId33"/>
    <p:sldId id="349" r:id="rId34"/>
    <p:sldId id="350" r:id="rId35"/>
    <p:sldId id="300" r:id="rId36"/>
    <p:sldId id="351" r:id="rId37"/>
    <p:sldId id="324" r:id="rId38"/>
    <p:sldId id="320" r:id="rId39"/>
    <p:sldId id="295" r:id="rId40"/>
    <p:sldId id="286" r:id="rId41"/>
    <p:sldId id="308" r:id="rId42"/>
    <p:sldId id="325" r:id="rId43"/>
    <p:sldId id="352" r:id="rId44"/>
    <p:sldId id="293" r:id="rId45"/>
    <p:sldId id="307" r:id="rId46"/>
    <p:sldId id="304" r:id="rId47"/>
    <p:sldId id="353" r:id="rId48"/>
    <p:sldId id="326" r:id="rId49"/>
    <p:sldId id="314" r:id="rId50"/>
    <p:sldId id="315" r:id="rId51"/>
    <p:sldId id="266" r:id="rId52"/>
    <p:sldId id="322" r:id="rId53"/>
    <p:sldId id="296" r:id="rId54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07A"/>
    <a:srgbClr val="0070C0"/>
    <a:srgbClr val="B5B5B5"/>
    <a:srgbClr val="C33C3E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34" autoAdjust="0"/>
    <p:restoredTop sz="94737"/>
  </p:normalViewPr>
  <p:slideViewPr>
    <p:cSldViewPr>
      <p:cViewPr varScale="1">
        <p:scale>
          <a:sx n="80" d="100"/>
          <a:sy n="80" d="100"/>
        </p:scale>
        <p:origin x="168" y="96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0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23/09/2020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Got data </a:t>
            </a:r>
            <a:r>
              <a:rPr lang="da-DK" dirty="0" err="1"/>
              <a:t>directly</a:t>
            </a:r>
            <a:r>
              <a:rPr lang="da-DK" dirty="0"/>
              <a:t> from Bertil Halle</a:t>
            </a:r>
          </a:p>
          <a:p>
            <a:r>
              <a:rPr lang="da-DK" dirty="0"/>
              <a:t>Data </a:t>
            </a:r>
            <a:r>
              <a:rPr lang="da-DK" dirty="0" err="1"/>
              <a:t>acquired</a:t>
            </a:r>
            <a:r>
              <a:rPr lang="da-DK" dirty="0"/>
              <a:t> at ILL</a:t>
            </a:r>
          </a:p>
          <a:p>
            <a:endParaRPr lang="da-D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 err="1"/>
              <a:t>Figure</a:t>
            </a:r>
            <a:r>
              <a:rPr lang="da-DK" dirty="0"/>
              <a:t>: </a:t>
            </a:r>
            <a:r>
              <a:rPr lang="en-US" altLang="da-DK" sz="1200" i="1" dirty="0"/>
              <a:t>S</a:t>
            </a:r>
            <a:r>
              <a:rPr lang="en-US" altLang="da-DK" sz="1200" dirty="0"/>
              <a:t>(</a:t>
            </a:r>
            <a:r>
              <a:rPr lang="en-US" altLang="da-DK" sz="1200" b="1" dirty="0"/>
              <a:t>Q</a:t>
            </a:r>
            <a:r>
              <a:rPr lang="en-US" altLang="da-DK" sz="1200" dirty="0"/>
              <a:t>, </a:t>
            </a:r>
            <a:r>
              <a:rPr lang="en-US" altLang="da-DK" sz="1200" dirty="0" err="1"/>
              <a:t>ω</a:t>
            </a:r>
            <a:r>
              <a:rPr lang="en-US" altLang="da-DK" sz="1200" dirty="0"/>
              <a:t>) of the QENS data compared with TIP3P and TIP4P-FB at 293 K for </a:t>
            </a:r>
            <a:r>
              <a:rPr lang="en-US" altLang="da-DK" sz="1200" b="1" dirty="0"/>
              <a:t>Q</a:t>
            </a:r>
            <a:r>
              <a:rPr lang="en-US" altLang="da-DK" sz="1200" dirty="0"/>
              <a:t> </a:t>
            </a:r>
            <a:r>
              <a:rPr lang="en-US" altLang="da-DK" sz="1200"/>
              <a:t>values of 1.0  </a:t>
            </a:r>
            <a:r>
              <a:rPr lang="en-US" altLang="da-DK" sz="1200" dirty="0" err="1"/>
              <a:t>Å</a:t>
            </a:r>
            <a:r>
              <a:rPr lang="en-US" altLang="da-DK" sz="1200" dirty="0"/>
              <a:t>–1.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da-DK" smtClean="0"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424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A7EEF-0713-214A-8A97-49F34C15B5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3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Pan-</a:t>
            </a:r>
            <a:r>
              <a:rPr lang="da-DK" dirty="0" err="1"/>
              <a:t>learning.org</a:t>
            </a:r>
            <a:r>
              <a:rPr lang="da-DK" dirty="0"/>
              <a:t> is e-</a:t>
            </a:r>
            <a:r>
              <a:rPr lang="da-DK" dirty="0" err="1"/>
              <a:t>neutrons.org</a:t>
            </a:r>
            <a:r>
              <a:rPr lang="da-DK" dirty="0"/>
              <a:t> </a:t>
            </a:r>
            <a:r>
              <a:rPr lang="da-DK" dirty="0" err="1"/>
              <a:t>migrated</a:t>
            </a:r>
            <a:r>
              <a:rPr lang="da-DK" dirty="0"/>
              <a:t> to ESS with the purpose of </a:t>
            </a:r>
            <a:r>
              <a:rPr lang="da-DK" dirty="0" err="1"/>
              <a:t>sustaining</a:t>
            </a:r>
            <a:r>
              <a:rPr lang="da-DK" dirty="0"/>
              <a:t> it (</a:t>
            </a:r>
            <a:r>
              <a:rPr lang="da-DK" dirty="0" err="1"/>
              <a:t>facility</a:t>
            </a:r>
            <a:r>
              <a:rPr lang="da-DK" dirty="0"/>
              <a:t> </a:t>
            </a:r>
            <a:r>
              <a:rPr lang="da-DK" dirty="0" err="1"/>
              <a:t>hosted</a:t>
            </a:r>
            <a:r>
              <a:rPr lang="da-DK" dirty="0"/>
              <a:t>) and </a:t>
            </a:r>
            <a:r>
              <a:rPr lang="da-DK" dirty="0" err="1"/>
              <a:t>expanding</a:t>
            </a:r>
            <a:r>
              <a:rPr lang="da-DK" dirty="0"/>
              <a:t> it to </a:t>
            </a:r>
            <a:r>
              <a:rPr lang="da-DK" dirty="0" err="1"/>
              <a:t>also</a:t>
            </a:r>
            <a:r>
              <a:rPr lang="da-DK" dirty="0"/>
              <a:t> cover </a:t>
            </a:r>
            <a:r>
              <a:rPr lang="da-DK" dirty="0" err="1"/>
              <a:t>photon</a:t>
            </a:r>
            <a:r>
              <a:rPr lang="da-DK" dirty="0"/>
              <a:t> </a:t>
            </a:r>
            <a:r>
              <a:rPr lang="da-DK" dirty="0" err="1"/>
              <a:t>scattering</a:t>
            </a:r>
            <a:r>
              <a:rPr lang="da-DK" dirty="0"/>
              <a:t>.  </a:t>
            </a:r>
          </a:p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428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4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 baseline="0">
                <a:solidFill>
                  <a:srgbClr val="4C4D4F"/>
                </a:solidFill>
                <a:latin typeface="+mn-lt"/>
                <a:cs typeface="Arial"/>
              </a:defRPr>
            </a:lvl1pPr>
            <a:lvl2pPr>
              <a:defRPr sz="2400" baseline="0">
                <a:solidFill>
                  <a:srgbClr val="4A4E4F"/>
                </a:solidFill>
                <a:latin typeface="Muli"/>
              </a:defRPr>
            </a:lvl2pPr>
          </a:lstStyle>
          <a:p>
            <a:r>
              <a:rPr lang="en-US" dirty="0"/>
              <a:t>Click </a:t>
            </a:r>
          </a:p>
          <a:p>
            <a:pPr lvl="1"/>
            <a:r>
              <a:rPr lang="en-US" dirty="0"/>
              <a:t>Test</a:t>
            </a:r>
            <a:endParaRPr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F853-F58D-9E47-B111-9F1564CC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D42BC-DBBE-884F-A36E-6C01066553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0A226-E24B-8646-B480-08BBDE464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E9BAC-8629-3E40-8F5C-4D8E3FEFD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978E8-ADCC-4B4E-8796-60B0DB0365DC}" type="datetimeFigureOut">
              <a:rPr lang="da-DK" smtClean="0"/>
              <a:t>23-09-2020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92683-9248-4A42-9EAF-AA86270AD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0F523-89C5-F04F-B073-FA104D003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39DFB-A33E-184E-87FB-CDB7213BC868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597206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xfrm>
            <a:off x="1103708" y="265372"/>
            <a:ext cx="9360001" cy="657340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r>
              <a:t>Title Text</a:t>
            </a:r>
          </a:p>
        </p:txBody>
      </p:sp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29889" y="6548612"/>
            <a:ext cx="248603" cy="2184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94399" y="1562399"/>
            <a:ext cx="4993787" cy="47680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Platshållare för text 13"/>
          <p:cNvSpPr>
            <a:spLocks noGrp="1"/>
          </p:cNvSpPr>
          <p:nvPr>
            <p:ph type="body" sz="quarter" idx="21"/>
          </p:nvPr>
        </p:nvSpPr>
        <p:spPr>
          <a:xfrm>
            <a:off x="1103708" y="931026"/>
            <a:ext cx="9360001" cy="507076"/>
          </a:xfrm>
          <a:prstGeom prst="rect">
            <a:avLst/>
          </a:prstGeom>
        </p:spPr>
        <p:txBody>
          <a:bodyPr lIns="18000" tIns="18000" rIns="18000" bIns="18000">
            <a:normAutofit/>
          </a:bodyPr>
          <a:lstStyle/>
          <a:p>
            <a:pPr marL="0" indent="0">
              <a:spcBef>
                <a:spcPts val="0"/>
              </a:spcBef>
              <a:buClrTx/>
              <a:buSzTx/>
              <a:buFontTx/>
              <a:buNone/>
              <a:defRPr sz="22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64" name="Rektangel 14"/>
          <p:cNvSpPr/>
          <p:nvPr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5" name="Bildobjekt 15" descr="Bildobjekt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4610" y="417442"/>
            <a:ext cx="826395" cy="800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858859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88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510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23/09/2020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71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0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7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23/09/2020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 userDrawn="1"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 userDrawn="1"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689" r:id="rId3"/>
    <p:sldLayoutId id="2147483690" r:id="rId4"/>
    <p:sldLayoutId id="21474836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95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ser_%28computing%29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en.wikipedia.org/wiki/Computer_network" TargetMode="External"/><Relationship Id="rId7" Type="http://schemas.openxmlformats.org/officeDocument/2006/relationships/hyperlink" Target="https://en.wikipedia.org/wiki/System_administration" TargetMode="External"/><Relationship Id="rId12" Type="http://schemas.openxmlformats.org/officeDocument/2006/relationships/image" Target="../media/image4.png"/><Relationship Id="rId2" Type="http://schemas.openxmlformats.org/officeDocument/2006/relationships/hyperlink" Target="https://en.wikipedia.org/wiki/Computer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en.wikipedia.org/wiki/Computer_programming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en.wikipedia.org/wiki/Power_user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en.wikipedia.org/wiki/Service_(systems_architecture)" TargetMode="Externa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en.wikipedia.org/wiki/Wiki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Use_case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37.tif"/><Relationship Id="rId4" Type="http://schemas.openxmlformats.org/officeDocument/2006/relationships/image" Target="../media/image23.tif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image" Target="../media/image1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2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0.png"/><Relationship Id="rId7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youtu.be/ekn0qicVFJM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5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3.png"/><Relationship Id="rId7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4044009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9.png"/><Relationship Id="rId7" Type="http://schemas.openxmlformats.org/officeDocument/2006/relationships/image" Target="../media/image4.png"/><Relationship Id="rId2" Type="http://schemas.openxmlformats.org/officeDocument/2006/relationships/hyperlink" Target="https://h5web.panosc.eu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10" Type="http://schemas.openxmlformats.org/officeDocument/2006/relationships/image" Target="../media/image5.png"/><Relationship Id="rId4" Type="http://schemas.openxmlformats.org/officeDocument/2006/relationships/hyperlink" Target="https://pan-learning.org/" TargetMode="Externa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panosc.eu/vide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jpeg"/><Relationship Id="rId7" Type="http://schemas.openxmlformats.org/officeDocument/2006/relationships/image" Target="../media/image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oscovida.github.io/" TargetMode="External"/><Relationship Id="rId5" Type="http://schemas.openxmlformats.org/officeDocument/2006/relationships/hyperlink" Target="https://pangeo.io/use_cases/index.html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78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data.2016.18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9333904" cy="1077218"/>
          </a:xfrm>
        </p:spPr>
        <p:txBody>
          <a:bodyPr/>
          <a:lstStyle/>
          <a:p>
            <a:r>
              <a:rPr lang="en-US" spc="90" dirty="0" err="1" smtClean="0"/>
              <a:t>PaNOSC</a:t>
            </a:r>
            <a:r>
              <a:rPr lang="en-US" spc="90" dirty="0" smtClean="0"/>
              <a:t> @ Joint ESS + ILL Users Meeting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638896" y="4114800"/>
            <a:ext cx="10172103" cy="161582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pc="50" dirty="0" smtClean="0">
                <a:solidFill>
                  <a:srgbClr val="4C4D4F"/>
                </a:solidFill>
                <a:cs typeface="Arial"/>
              </a:rPr>
              <a:t>23</a:t>
            </a:r>
            <a:r>
              <a:rPr lang="en-US" spc="75" dirty="0" smtClean="0">
                <a:solidFill>
                  <a:srgbClr val="4C4D4F"/>
                </a:solidFill>
                <a:cs typeface="Arial"/>
              </a:rPr>
              <a:t> September</a:t>
            </a:r>
            <a:r>
              <a:rPr lang="en-US" spc="-60" dirty="0" smtClean="0">
                <a:solidFill>
                  <a:srgbClr val="4C4D4F"/>
                </a:solidFill>
                <a:cs typeface="Arial"/>
              </a:rPr>
              <a:t> </a:t>
            </a:r>
            <a:r>
              <a:rPr lang="en-US" spc="90" dirty="0" smtClean="0">
                <a:solidFill>
                  <a:srgbClr val="4C4D4F"/>
                </a:solidFill>
                <a:cs typeface="Arial"/>
              </a:rPr>
              <a:t>2020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lang="en-US" spc="-5" dirty="0" smtClean="0">
                <a:solidFill>
                  <a:srgbClr val="4C4D4F"/>
                </a:solidFill>
                <a:cs typeface="Arial"/>
              </a:rPr>
              <a:t>Andy </a:t>
            </a:r>
            <a:r>
              <a:rPr lang="en-US" spc="-5" dirty="0" err="1" smtClean="0">
                <a:solidFill>
                  <a:srgbClr val="4C4D4F"/>
                </a:solidFill>
                <a:cs typeface="Arial"/>
              </a:rPr>
              <a:t>Götz</a:t>
            </a:r>
            <a:r>
              <a:rPr lang="en-US" spc="-5" dirty="0" smtClean="0">
                <a:solidFill>
                  <a:srgbClr val="4C4D4F"/>
                </a:solidFill>
                <a:cs typeface="Arial"/>
              </a:rPr>
              <a:t> </a:t>
            </a: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(ESRF) - Project Coordinator</a:t>
            </a:r>
            <a:br>
              <a:rPr lang="en-US" b="0" spc="-5" dirty="0" smtClean="0">
                <a:solidFill>
                  <a:srgbClr val="4C4D4F"/>
                </a:solidFill>
                <a:cs typeface="Arial"/>
              </a:rPr>
            </a:b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/>
            </a:r>
            <a:br>
              <a:rPr lang="en-US" b="0" spc="-5" dirty="0" smtClean="0">
                <a:solidFill>
                  <a:srgbClr val="4C4D4F"/>
                </a:solidFill>
                <a:cs typeface="Arial"/>
              </a:rPr>
            </a:br>
            <a:r>
              <a:rPr lang="en-US" spc="-5" dirty="0" smtClean="0">
                <a:solidFill>
                  <a:srgbClr val="4C4D4F"/>
                </a:solidFill>
                <a:cs typeface="Arial"/>
              </a:rPr>
              <a:t>Jon Taylor </a:t>
            </a: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(ESS), </a:t>
            </a:r>
            <a:r>
              <a:rPr lang="en-US" spc="-5" dirty="0" smtClean="0">
                <a:solidFill>
                  <a:srgbClr val="4C4D4F"/>
                </a:solidFill>
                <a:cs typeface="Arial"/>
              </a:rPr>
              <a:t>Thomas Rod </a:t>
            </a: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(ESS), </a:t>
            </a:r>
            <a:r>
              <a:rPr lang="en-US" spc="-5" dirty="0" smtClean="0">
                <a:solidFill>
                  <a:srgbClr val="4C4D4F"/>
                </a:solidFill>
                <a:cs typeface="Arial"/>
              </a:rPr>
              <a:t>Jamie Hall </a:t>
            </a: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(ILL), </a:t>
            </a:r>
            <a:r>
              <a:rPr lang="en-US" spc="-5" dirty="0" err="1" smtClean="0">
                <a:solidFill>
                  <a:srgbClr val="4C4D4F"/>
                </a:solidFill>
                <a:cs typeface="Arial"/>
              </a:rPr>
              <a:t>Shervin</a:t>
            </a:r>
            <a:r>
              <a:rPr lang="en-US" spc="-5" dirty="0" smtClean="0">
                <a:solidFill>
                  <a:srgbClr val="4C4D4F"/>
                </a:solidFill>
                <a:cs typeface="Arial"/>
              </a:rPr>
              <a:t> </a:t>
            </a:r>
            <a:r>
              <a:rPr lang="en-US" spc="-5" dirty="0" err="1" smtClean="0">
                <a:solidFill>
                  <a:srgbClr val="4C4D4F"/>
                </a:solidFill>
                <a:cs typeface="Arial"/>
              </a:rPr>
              <a:t>Nourbakhsh</a:t>
            </a:r>
            <a:r>
              <a:rPr lang="en-US" spc="-5" dirty="0" smtClean="0">
                <a:solidFill>
                  <a:srgbClr val="4C4D4F"/>
                </a:solidFill>
                <a:cs typeface="Arial"/>
              </a:rPr>
              <a:t> </a:t>
            </a: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(ILL)</a:t>
            </a:r>
            <a:br>
              <a:rPr lang="en-US" b="0" spc="-5" dirty="0" smtClean="0">
                <a:solidFill>
                  <a:srgbClr val="4C4D4F"/>
                </a:solidFill>
                <a:cs typeface="Arial"/>
              </a:rPr>
            </a:b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Jean-Francois Perrin (ILL/ESRF), Stuart </a:t>
            </a:r>
            <a:r>
              <a:rPr lang="en-US" b="0" spc="-5" dirty="0" err="1" smtClean="0">
                <a:solidFill>
                  <a:srgbClr val="4C4D4F"/>
                </a:solidFill>
                <a:cs typeface="Arial"/>
              </a:rPr>
              <a:t>Caunt</a:t>
            </a:r>
            <a:r>
              <a:rPr lang="en-US" b="0" spc="-5" dirty="0" smtClean="0">
                <a:solidFill>
                  <a:srgbClr val="4C4D4F"/>
                </a:solidFill>
                <a:cs typeface="Arial"/>
              </a:rPr>
              <a:t> (ILL), Tobias Richter (ESS)</a:t>
            </a:r>
            <a:endParaRPr lang="en-US" b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2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19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2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2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4" name="Title 7"/>
          <p:cNvSpPr>
            <a:spLocks noGrp="1"/>
          </p:cNvSpPr>
          <p:nvPr>
            <p:ph type="title"/>
          </p:nvPr>
        </p:nvSpPr>
        <p:spPr>
          <a:xfrm>
            <a:off x="1676400" y="152400"/>
            <a:ext cx="7310043" cy="446276"/>
          </a:xfrm>
        </p:spPr>
        <p:txBody>
          <a:bodyPr/>
          <a:lstStyle/>
          <a:p>
            <a:pPr algn="l"/>
            <a:r>
              <a:rPr lang="en-US" sz="4000" dirty="0" smtClean="0">
                <a:solidFill>
                  <a:srgbClr val="A34773"/>
                </a:solidFill>
              </a:rPr>
              <a:t>ESFRI clusters view of EOSC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38200"/>
            <a:ext cx="9065888" cy="61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82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6667" r="4028" b="42221"/>
          <a:stretch/>
        </p:blipFill>
        <p:spPr>
          <a:xfrm>
            <a:off x="0" y="527964"/>
            <a:ext cx="5867400" cy="472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8" t="56883" r="3692" b="6450"/>
          <a:stretch/>
        </p:blipFill>
        <p:spPr>
          <a:xfrm>
            <a:off x="6248400" y="1911040"/>
            <a:ext cx="5486401" cy="331883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933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/>
              <a:t>PaNOSC</a:t>
            </a:r>
            <a:r>
              <a:rPr lang="en-US" sz="4000" dirty="0" smtClean="0"/>
              <a:t> will provide by 2022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04800" y="1447800"/>
            <a:ext cx="5257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data policy framework </a:t>
            </a:r>
            <a:b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persistent identifiers (DOIs) for data</a:t>
            </a:r>
          </a:p>
          <a:p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Data management plans</a:t>
            </a:r>
            <a:b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standard metadata</a:t>
            </a:r>
            <a:b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Nexus/HDF5</a:t>
            </a:r>
            <a:b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electronic logbooks</a:t>
            </a:r>
          </a:p>
          <a:p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open </a:t>
            </a: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data</a:t>
            </a:r>
          </a:p>
          <a:p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data search API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/>
            </a:r>
            <a:b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</a:br>
            <a:endParaRPr lang="en-US" sz="3200" b="1" dirty="0">
              <a:solidFill>
                <a:srgbClr val="A8507A"/>
              </a:solidFill>
              <a:latin typeface="Muli" panose="02000503040000020004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2600" y="1447800"/>
            <a:ext cx="62484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data portal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err="1">
                <a:solidFill>
                  <a:srgbClr val="A8507A"/>
                </a:solidFill>
                <a:latin typeface="Muli" panose="02000503040000020004" pitchFamily="2" charset="0"/>
              </a:rPr>
              <a:t>Jupyter</a:t>
            </a: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 notebook service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remote access desktops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data simulation services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data transfer service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persistent user identities (AAI)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scientific software </a:t>
            </a: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catalogue</a:t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e-training platform + material</a:t>
            </a:r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/>
            </a:r>
            <a:b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</a:br>
            <a:endParaRPr lang="en-US" sz="3200" b="1" spc="90" dirty="0" smtClean="0">
              <a:solidFill>
                <a:srgbClr val="A8507A"/>
              </a:solidFill>
              <a:latin typeface="Muli" panose="02000503040000020004" pitchFamily="2" charset="0"/>
            </a:endParaRPr>
          </a:p>
          <a:p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Enabling Open Data +</a:t>
            </a:r>
          </a:p>
          <a:p>
            <a:r>
              <a:rPr lang="en-US" sz="3200" b="1" spc="90" dirty="0">
                <a:solidFill>
                  <a:srgbClr val="A8507A"/>
                </a:solidFill>
                <a:latin typeface="Muli" panose="02000503040000020004" pitchFamily="2" charset="0"/>
              </a:rPr>
              <a:t> </a:t>
            </a:r>
            <a:r>
              <a:rPr lang="en-US" sz="32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             Open Science</a:t>
            </a:r>
            <a:endParaRPr lang="en-US" sz="3200" b="1" dirty="0">
              <a:solidFill>
                <a:srgbClr val="A8507A"/>
              </a:solidFill>
              <a:latin typeface="Muli" panose="02000503040000020004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311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1" y="228600"/>
            <a:ext cx="2590800" cy="1231106"/>
          </a:xfrm>
        </p:spPr>
        <p:txBody>
          <a:bodyPr/>
          <a:lstStyle/>
          <a:p>
            <a:pPr algn="l"/>
            <a:r>
              <a:rPr lang="en-US" sz="4000" dirty="0" err="1" smtClean="0">
                <a:solidFill>
                  <a:srgbClr val="A34773"/>
                </a:solidFill>
              </a:rPr>
              <a:t>PaNOSC</a:t>
            </a:r>
            <a:r>
              <a:rPr lang="en-US" sz="4000" dirty="0" smtClean="0">
                <a:solidFill>
                  <a:srgbClr val="A34773"/>
                </a:solidFill>
              </a:rPr>
              <a:t/>
            </a:r>
            <a:br>
              <a:rPr lang="en-US" sz="4000" dirty="0" smtClean="0">
                <a:solidFill>
                  <a:srgbClr val="A34773"/>
                </a:solidFill>
              </a:rPr>
            </a:br>
            <a:r>
              <a:rPr lang="en-US" sz="4000" dirty="0" smtClean="0">
                <a:solidFill>
                  <a:srgbClr val="A34773"/>
                </a:solidFill>
              </a:rPr>
              <a:t>goals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86154" y="54407"/>
            <a:ext cx="2819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 smtClean="0">
                <a:latin typeface="Muli Regular"/>
                <a:cs typeface="Muli Regular"/>
              </a:rPr>
              <a:t>PaNOSC</a:t>
            </a:r>
            <a:r>
              <a:rPr lang="en-US" sz="1600" dirty="0" smtClean="0">
                <a:latin typeface="Muli Regular"/>
                <a:cs typeface="Muli Regular"/>
              </a:rPr>
              <a:t> works closely with the national </a:t>
            </a:r>
            <a:r>
              <a:rPr lang="en-US" sz="1600" dirty="0" err="1" smtClean="0">
                <a:latin typeface="Muli Regular"/>
                <a:cs typeface="Muli Regular"/>
              </a:rPr>
              <a:t>PaN</a:t>
            </a:r>
            <a:r>
              <a:rPr lang="en-US" sz="1600" dirty="0" smtClean="0">
                <a:latin typeface="Muli Regular"/>
                <a:cs typeface="Muli Regular"/>
              </a:rPr>
              <a:t> sources in Europe via </a:t>
            </a:r>
            <a:r>
              <a:rPr lang="en-US" sz="1600" dirty="0" err="1" smtClean="0">
                <a:latin typeface="Muli Regular"/>
                <a:cs typeface="Muli Regular"/>
              </a:rPr>
              <a:t>ExPaNDS</a:t>
            </a:r>
            <a:r>
              <a:rPr lang="en-US" sz="1600" dirty="0" smtClean="0">
                <a:latin typeface="Muli Regular"/>
                <a:cs typeface="Muli Regular"/>
              </a:rPr>
              <a:t> to develop common policies, strategies and solutions in the area of FAIR data policy, data management and data services, integrating them into the EOSC. </a:t>
            </a:r>
            <a:endParaRPr lang="en-US" sz="1600" dirty="0">
              <a:latin typeface="Muli Regular"/>
              <a:cs typeface="Muli Regular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6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7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14" name="Picture 13" descr="Schermata 2019-09-06 alle 16.54.0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5869097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l="5875" t="11748" r="7545" b="10113"/>
          <a:stretch/>
        </p:blipFill>
        <p:spPr>
          <a:xfrm>
            <a:off x="9543354" y="2339082"/>
            <a:ext cx="2267646" cy="1904823"/>
          </a:xfrm>
          <a:prstGeom prst="rect">
            <a:avLst/>
          </a:prstGeom>
        </p:spPr>
      </p:pic>
      <p:sp>
        <p:nvSpPr>
          <p:cNvPr id="22" name="Cloud 21"/>
          <p:cNvSpPr/>
          <p:nvPr/>
        </p:nvSpPr>
        <p:spPr>
          <a:xfrm>
            <a:off x="1382599" y="3234658"/>
            <a:ext cx="1773487" cy="12186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WP2</a:t>
            </a:r>
          </a:p>
          <a:p>
            <a:pPr algn="ctr"/>
            <a:r>
              <a:rPr lang="en-US" dirty="0" smtClean="0"/>
              <a:t>WP3</a:t>
            </a:r>
          </a:p>
          <a:p>
            <a:pPr algn="ctr"/>
            <a:r>
              <a:rPr lang="en-US" dirty="0" smtClean="0"/>
              <a:t>WP4</a:t>
            </a:r>
          </a:p>
          <a:p>
            <a:pPr algn="ctr"/>
            <a:r>
              <a:rPr lang="en-US" dirty="0" smtClean="0"/>
              <a:t>WP5</a:t>
            </a:r>
            <a:endParaRPr lang="en-US" dirty="0"/>
          </a:p>
        </p:txBody>
      </p:sp>
      <p:sp>
        <p:nvSpPr>
          <p:cNvPr id="23" name="Cloud 22"/>
          <p:cNvSpPr/>
          <p:nvPr/>
        </p:nvSpPr>
        <p:spPr>
          <a:xfrm>
            <a:off x="2345068" y="5491403"/>
            <a:ext cx="1647448" cy="11430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WP4</a:t>
            </a:r>
          </a:p>
          <a:p>
            <a:pPr algn="ctr"/>
            <a:r>
              <a:rPr lang="en-US" dirty="0" smtClean="0"/>
              <a:t>WP5</a:t>
            </a:r>
          </a:p>
          <a:p>
            <a:pPr algn="ctr"/>
            <a:r>
              <a:rPr lang="en-US" dirty="0" smtClean="0"/>
              <a:t>WP6</a:t>
            </a:r>
            <a:endParaRPr lang="en-US" dirty="0"/>
          </a:p>
        </p:txBody>
      </p:sp>
      <p:sp>
        <p:nvSpPr>
          <p:cNvPr id="24" name="Cloud 23"/>
          <p:cNvSpPr/>
          <p:nvPr/>
        </p:nvSpPr>
        <p:spPr>
          <a:xfrm>
            <a:off x="7999976" y="3602760"/>
            <a:ext cx="1480608" cy="11978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WP2</a:t>
            </a:r>
          </a:p>
          <a:p>
            <a:pPr algn="ctr"/>
            <a:r>
              <a:rPr lang="en-US" dirty="0" smtClean="0"/>
              <a:t>WP6</a:t>
            </a:r>
          </a:p>
          <a:p>
            <a:pPr algn="ctr"/>
            <a:r>
              <a:rPr lang="en-US" dirty="0" smtClean="0"/>
              <a:t>WP7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8847746" y="5184367"/>
            <a:ext cx="1480608" cy="119784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WPs</a:t>
            </a:r>
            <a:endParaRPr lang="en-US" dirty="0"/>
          </a:p>
        </p:txBody>
      </p:sp>
      <p:sp>
        <p:nvSpPr>
          <p:cNvPr id="26" name="Cloud 25"/>
          <p:cNvSpPr/>
          <p:nvPr/>
        </p:nvSpPr>
        <p:spPr>
          <a:xfrm>
            <a:off x="6096000" y="5105400"/>
            <a:ext cx="1270582" cy="77200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WP2</a:t>
            </a:r>
            <a:endParaRPr lang="en-US" dirty="0"/>
          </a:p>
        </p:txBody>
      </p:sp>
      <p:sp>
        <p:nvSpPr>
          <p:cNvPr id="27" name="Cloud 26"/>
          <p:cNvSpPr/>
          <p:nvPr/>
        </p:nvSpPr>
        <p:spPr>
          <a:xfrm>
            <a:off x="4879707" y="3602760"/>
            <a:ext cx="1270582" cy="77200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WP4</a:t>
            </a:r>
          </a:p>
          <a:p>
            <a:pPr algn="ctr"/>
            <a:r>
              <a:rPr lang="en-US" dirty="0" smtClean="0"/>
              <a:t>WP6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9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9976624" cy="446276"/>
          </a:xfrm>
        </p:spPr>
        <p:txBody>
          <a:bodyPr/>
          <a:lstStyle/>
          <a:p>
            <a:r>
              <a:rPr lang="en-US" dirty="0" err="1" smtClean="0">
                <a:solidFill>
                  <a:srgbClr val="A8507A"/>
                </a:solidFill>
              </a:rPr>
              <a:t>ExPaNDS</a:t>
            </a:r>
            <a:r>
              <a:rPr lang="en-US" dirty="0" smtClean="0">
                <a:solidFill>
                  <a:srgbClr val="A8507A"/>
                </a:solidFill>
              </a:rPr>
              <a:t> – Extending Photon and Neutron Data Services</a:t>
            </a:r>
            <a:endParaRPr lang="en-US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48400" y="1981200"/>
            <a:ext cx="5257800" cy="4191000"/>
          </a:xfrm>
        </p:spPr>
        <p:txBody>
          <a:bodyPr/>
          <a:lstStyle/>
          <a:p>
            <a:r>
              <a:rPr lang="en-US" b="0" dirty="0" smtClean="0"/>
              <a:t>Together </a:t>
            </a:r>
            <a:r>
              <a:rPr lang="en-US" b="0" dirty="0" err="1" smtClean="0"/>
              <a:t>PaNOSC+ExPaNDS</a:t>
            </a:r>
            <a:r>
              <a:rPr lang="en-US" b="0" dirty="0" smtClean="0"/>
              <a:t> represent all photon and neutron sources in Europe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endParaRPr lang="en-US" b="0" dirty="0" smtClean="0"/>
          </a:p>
          <a:p>
            <a:endParaRPr lang="en-US" b="0" dirty="0"/>
          </a:p>
          <a:p>
            <a:r>
              <a:rPr lang="en-US" b="0" dirty="0" err="1" smtClean="0"/>
              <a:t>PaNOSC</a:t>
            </a:r>
            <a:r>
              <a:rPr lang="en-US" b="0" dirty="0" smtClean="0"/>
              <a:t> and </a:t>
            </a:r>
            <a:r>
              <a:rPr lang="en-US" b="0" dirty="0" err="1" smtClean="0"/>
              <a:t>ExPaNDS</a:t>
            </a:r>
            <a:r>
              <a:rPr lang="en-US" b="0" dirty="0" smtClean="0"/>
              <a:t> are collaborating closely in all common Work Packages i.e. WP1, WP2, WP3, WP4, WP8, WP9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6388"/>
            <a:ext cx="4419600" cy="30945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495800"/>
            <a:ext cx="4038600" cy="20966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864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 smtClean="0">
                <a:solidFill>
                  <a:srgbClr val="A8507A"/>
                </a:solidFill>
              </a:rPr>
              <a:t>PaNOSC</a:t>
            </a:r>
            <a:r>
              <a:rPr lang="en-US" sz="4000" dirty="0" smtClean="0">
                <a:solidFill>
                  <a:srgbClr val="A8507A"/>
                </a:solidFill>
              </a:rPr>
              <a:t> : building data services for Users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776" y="2057400"/>
            <a:ext cx="8071624" cy="4572000"/>
          </a:xfrm>
        </p:spPr>
        <p:txBody>
          <a:bodyPr/>
          <a:lstStyle/>
          <a:p>
            <a:r>
              <a:rPr lang="en-US" dirty="0" smtClean="0">
                <a:latin typeface="Muli" panose="02000503040000020004" pitchFamily="2" charset="0"/>
              </a:rPr>
              <a:t>After 18 months preparing services </a:t>
            </a:r>
            <a:r>
              <a:rPr lang="en-US" dirty="0" err="1" smtClean="0">
                <a:latin typeface="Muli" panose="02000503040000020004" pitchFamily="2" charset="0"/>
              </a:rPr>
              <a:t>PaNOSC</a:t>
            </a:r>
            <a:r>
              <a:rPr lang="en-US" dirty="0" smtClean="0">
                <a:latin typeface="Muli" panose="02000503040000020004" pitchFamily="2" charset="0"/>
              </a:rPr>
              <a:t> will concentrate for the remaining 30 months on addressing common Use Cases identified by Users</a:t>
            </a:r>
          </a:p>
          <a:p>
            <a:endParaRPr lang="en-US" dirty="0" smtClean="0">
              <a:latin typeface="Muli" panose="02000503040000020004" pitchFamily="2" charset="0"/>
            </a:endParaRPr>
          </a:p>
          <a:p>
            <a:r>
              <a:rPr lang="en-US" sz="2000" b="0" dirty="0" smtClean="0"/>
              <a:t>A </a:t>
            </a:r>
            <a:r>
              <a:rPr lang="en-US" sz="2000" b="0" dirty="0"/>
              <a:t>user is a person who utilizes a </a:t>
            </a:r>
            <a:r>
              <a:rPr lang="en-US" sz="2000" b="0" dirty="0">
                <a:hlinkClick r:id="rId2" tooltip="Computer"/>
              </a:rPr>
              <a:t>computer</a:t>
            </a:r>
            <a:r>
              <a:rPr lang="en-US" sz="2000" b="0" dirty="0"/>
              <a:t> or </a:t>
            </a:r>
            <a:r>
              <a:rPr lang="en-US" sz="2000" b="0" dirty="0">
                <a:hlinkClick r:id="rId3" tooltip="Computer network"/>
              </a:rPr>
              <a:t>network</a:t>
            </a:r>
            <a:r>
              <a:rPr lang="en-US" sz="2000" b="0" dirty="0"/>
              <a:t> </a:t>
            </a:r>
            <a:r>
              <a:rPr lang="en-US" sz="2000" b="0" dirty="0">
                <a:hlinkClick r:id="rId4" tooltip="Service (systems architecture)"/>
              </a:rPr>
              <a:t>service</a:t>
            </a:r>
            <a:r>
              <a:rPr lang="en-US" sz="2000" b="0" dirty="0"/>
              <a:t>. Users of computer systems and software products generally lack the technical expertise required to fully understand how they work</a:t>
            </a:r>
            <a:r>
              <a:rPr lang="en-US" sz="2000" b="0" dirty="0" smtClean="0"/>
              <a:t>. </a:t>
            </a:r>
            <a:r>
              <a:rPr lang="en-US" sz="2000" b="0" dirty="0">
                <a:hlinkClick r:id="rId5" tooltip="Power user"/>
              </a:rPr>
              <a:t>Power users</a:t>
            </a:r>
            <a:r>
              <a:rPr lang="en-US" sz="2000" b="0" dirty="0"/>
              <a:t> use advanced features of programs, though they are not necessarily capable of </a:t>
            </a:r>
            <a:r>
              <a:rPr lang="en-US" sz="2000" b="0" dirty="0">
                <a:hlinkClick r:id="rId6" tooltip="Computer programming"/>
              </a:rPr>
              <a:t>computer programming</a:t>
            </a:r>
            <a:r>
              <a:rPr lang="en-US" sz="2000" b="0" dirty="0"/>
              <a:t> and </a:t>
            </a:r>
            <a:r>
              <a:rPr lang="en-US" sz="2000" b="0" dirty="0">
                <a:hlinkClick r:id="rId7" tooltip="System administration"/>
              </a:rPr>
              <a:t>system </a:t>
            </a:r>
            <a:r>
              <a:rPr lang="en-US" sz="2000" b="0" dirty="0" smtClean="0">
                <a:hlinkClick r:id="rId7" tooltip="System administration"/>
              </a:rPr>
              <a:t>administration</a:t>
            </a:r>
            <a:r>
              <a:rPr lang="en-US" sz="2000" b="0" dirty="0"/>
              <a:t> </a:t>
            </a:r>
            <a:r>
              <a:rPr lang="en-US" dirty="0" smtClean="0"/>
              <a:t>(</a:t>
            </a:r>
            <a:r>
              <a:rPr lang="en-US" sz="1400" dirty="0" smtClean="0">
                <a:hlinkClick r:id="rId8"/>
              </a:rPr>
              <a:t>https://</a:t>
            </a:r>
            <a:r>
              <a:rPr lang="en-US" sz="1400" dirty="0">
                <a:hlinkClick r:id="rId8"/>
              </a:rPr>
              <a:t>en.wikipedia.org/wiki/User_%</a:t>
            </a:r>
            <a:r>
              <a:rPr lang="en-US" sz="1400" dirty="0" smtClean="0">
                <a:hlinkClick r:id="rId8"/>
              </a:rPr>
              <a:t>28computing%29</a:t>
            </a:r>
            <a:r>
              <a:rPr lang="en-US" dirty="0"/>
              <a:t>)</a:t>
            </a:r>
            <a:endParaRPr lang="en-US" sz="14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057400"/>
            <a:ext cx="3962400" cy="39624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18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Use Case example</a:t>
            </a:r>
            <a:endParaRPr lang="en-US" sz="4000" dirty="0">
              <a:solidFill>
                <a:srgbClr val="A8507A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76400"/>
            <a:ext cx="6553200" cy="1856740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09600" y="4100899"/>
            <a:ext cx="107442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Edit an article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 Actor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Member 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(Registered User)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Scope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Wiki"/>
              </a:rPr>
              <a:t>Wiki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Level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 1 </a:t>
            </a:r>
            <a:r>
              <a:rPr kumimoji="0" lang="en-US" alt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(User goal or sea level)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Brief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member edits any part (the entire article or just a section) of an article they are reading.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Preview and changes comparison are allowed during the editing.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Stakeholders: </a:t>
            </a:r>
            <a:r>
              <a:rPr kumimoji="0" lang="en-US" altLang="en-US" sz="1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Wiki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dirty="0" smtClean="0">
                <a:latin typeface="Arial" panose="020B0604020202020204" pitchFamily="34" charset="0"/>
              </a:rPr>
              <a:t>User community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0714" y="652925"/>
            <a:ext cx="394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en.wikipedia.org/wiki/Use_case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59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82441">
            <a:off x="714321" y="4317808"/>
            <a:ext cx="6104738" cy="236081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Where is my Data?"/>
          <p:cNvSpPr txBox="1">
            <a:spLocks noGrp="1"/>
          </p:cNvSpPr>
          <p:nvPr>
            <p:ph type="title"/>
          </p:nvPr>
        </p:nvSpPr>
        <p:spPr>
          <a:xfrm>
            <a:off x="763924" y="150271"/>
            <a:ext cx="9360001" cy="6573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96111">
              <a:defRPr sz="4116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sz="44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Where is my DATA?</a:t>
            </a:r>
            <a:endParaRPr b="1" dirty="0">
              <a:solidFill>
                <a:srgbClr val="C00000"/>
              </a:solidFill>
              <a:latin typeface="Muli" panose="02000503040000020004" pitchFamily="2" charset="0"/>
            </a:endParaRPr>
          </a:p>
        </p:txBody>
      </p:sp>
      <p:sp>
        <p:nvSpPr>
          <p:cNvPr id="135" name="How do I get it?…"/>
          <p:cNvSpPr txBox="1">
            <a:spLocks noGrp="1"/>
          </p:cNvSpPr>
          <p:nvPr>
            <p:ph type="body" sz="half" idx="1"/>
          </p:nvPr>
        </p:nvSpPr>
        <p:spPr>
          <a:xfrm>
            <a:off x="521397" y="1268806"/>
            <a:ext cx="4993786" cy="4768063"/>
          </a:xfrm>
          <a:prstGeom prst="rect">
            <a:avLst/>
          </a:prstGeom>
        </p:spPr>
        <p:txBody>
          <a:bodyPr/>
          <a:lstStyle/>
          <a:p>
            <a:pPr marL="162560" indent="-162560">
              <a:lnSpc>
                <a:spcPct val="130000"/>
              </a:lnSpc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latin typeface="Muli" panose="02000503040000020004" pitchFamily="2" charset="0"/>
              </a:rPr>
              <a:t>How do I get </a:t>
            </a:r>
            <a:r>
              <a:rPr lang="en-US" dirty="0" smtClean="0">
                <a:latin typeface="Muli" panose="02000503040000020004" pitchFamily="2" charset="0"/>
              </a:rPr>
              <a:t>them</a:t>
            </a:r>
            <a:r>
              <a:rPr dirty="0" smtClean="0">
                <a:latin typeface="Muli" panose="02000503040000020004" pitchFamily="2" charset="0"/>
              </a:rPr>
              <a:t>?</a:t>
            </a:r>
            <a:endParaRPr dirty="0">
              <a:latin typeface="Muli" panose="02000503040000020004" pitchFamily="2" charset="0"/>
            </a:endParaRPr>
          </a:p>
          <a:p>
            <a:pPr marL="162560" indent="-162560">
              <a:lnSpc>
                <a:spcPct val="130000"/>
              </a:lnSpc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latin typeface="Muli" panose="02000503040000020004" pitchFamily="2" charset="0"/>
              </a:rPr>
              <a:t>How do I look at </a:t>
            </a:r>
            <a:r>
              <a:rPr lang="en-US" dirty="0" smtClean="0">
                <a:latin typeface="Muli" panose="02000503040000020004" pitchFamily="2" charset="0"/>
              </a:rPr>
              <a:t>them</a:t>
            </a:r>
            <a:r>
              <a:rPr dirty="0" smtClean="0">
                <a:latin typeface="Muli" panose="02000503040000020004" pitchFamily="2" charset="0"/>
              </a:rPr>
              <a:t>?</a:t>
            </a:r>
            <a:endParaRPr dirty="0">
              <a:latin typeface="Muli" panose="02000503040000020004" pitchFamily="2" charset="0"/>
            </a:endParaRPr>
          </a:p>
          <a:p>
            <a:pPr marL="162560" indent="-162560">
              <a:lnSpc>
                <a:spcPct val="130000"/>
              </a:lnSpc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latin typeface="Muli" panose="02000503040000020004" pitchFamily="2" charset="0"/>
              </a:rPr>
              <a:t>What does </a:t>
            </a:r>
            <a:r>
              <a:rPr lang="en-US" dirty="0" smtClean="0">
                <a:latin typeface="Muli" panose="02000503040000020004" pitchFamily="2" charset="0"/>
              </a:rPr>
              <a:t>they</a:t>
            </a:r>
            <a:r>
              <a:rPr dirty="0" smtClean="0">
                <a:latin typeface="Muli" panose="02000503040000020004" pitchFamily="2" charset="0"/>
              </a:rPr>
              <a:t> </a:t>
            </a:r>
            <a:r>
              <a:rPr dirty="0">
                <a:latin typeface="Muli" panose="02000503040000020004" pitchFamily="2" charset="0"/>
              </a:rPr>
              <a:t>mean?</a:t>
            </a:r>
          </a:p>
          <a:p>
            <a:pPr marL="162560" indent="-162560">
              <a:lnSpc>
                <a:spcPct val="130000"/>
              </a:lnSpc>
              <a:defRPr sz="3200">
                <a:solidFill>
                  <a:srgbClr val="FF26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dirty="0" smtClean="0">
                <a:latin typeface="Muli" panose="02000503040000020004" pitchFamily="2" charset="0"/>
              </a:rPr>
              <a:t>Are they correct</a:t>
            </a:r>
            <a:r>
              <a:rPr dirty="0" smtClean="0">
                <a:latin typeface="Muli" panose="02000503040000020004" pitchFamily="2" charset="0"/>
              </a:rPr>
              <a:t>?</a:t>
            </a:r>
            <a:endParaRPr dirty="0">
              <a:latin typeface="Muli" panose="02000503040000020004" pitchFamily="2" charset="0"/>
            </a:endParaRPr>
          </a:p>
        </p:txBody>
      </p:sp>
      <p:pic>
        <p:nvPicPr>
          <p:cNvPr id="136" name="Screenshot 2019-03-13 at 21.34.05.png" descr="Screenshot 2019-03-13 at 21.34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9768" y="4762980"/>
            <a:ext cx="3808314" cy="348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95577" y="5021235"/>
            <a:ext cx="3534295" cy="1199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44479" y="1727676"/>
            <a:ext cx="5958161" cy="297908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ctangle 8"/>
          <p:cNvSpPr/>
          <p:nvPr/>
        </p:nvSpPr>
        <p:spPr>
          <a:xfrm>
            <a:off x="9992678" y="6380231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Jon Taylor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11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2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3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4424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Neutron Drivers for PaNOS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96111">
              <a:defRPr sz="4116"/>
            </a:lvl1pPr>
          </a:lstStyle>
          <a:p>
            <a:r>
              <a:rPr sz="4000" b="1" dirty="0">
                <a:solidFill>
                  <a:srgbClr val="A8507A"/>
                </a:solidFill>
                <a:latin typeface="Muli" panose="02000503040000020004" pitchFamily="2" charset="0"/>
              </a:rPr>
              <a:t>Neutron Drivers for </a:t>
            </a:r>
            <a:r>
              <a:rPr sz="4000" b="1" dirty="0" err="1">
                <a:solidFill>
                  <a:srgbClr val="A8507A"/>
                </a:solidFill>
                <a:latin typeface="Muli" panose="02000503040000020004" pitchFamily="2" charset="0"/>
              </a:rPr>
              <a:t>PaNOSC</a:t>
            </a:r>
            <a:endParaRPr sz="4000" b="1" dirty="0">
              <a:solidFill>
                <a:srgbClr val="A8507A"/>
              </a:solidFill>
              <a:latin typeface="Muli" panose="02000503040000020004" pitchFamily="2" charset="0"/>
            </a:endParaRPr>
          </a:p>
        </p:txBody>
      </p:sp>
      <p:sp>
        <p:nvSpPr>
          <p:cNvPr id="142" name="The neutron user community has a very broad reach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90423" indent="-90423" defTabSz="813816">
              <a:spcBef>
                <a:spcPts val="800"/>
              </a:spcBef>
              <a:defRPr sz="1779"/>
            </a:pPr>
            <a:r>
              <a:rPr sz="2000" dirty="0">
                <a:latin typeface="Muli" panose="02000503040000020004" pitchFamily="2" charset="0"/>
              </a:rPr>
              <a:t>The </a:t>
            </a:r>
            <a:r>
              <a:rPr sz="2000" b="1" dirty="0">
                <a:latin typeface="Muli" panose="02000503040000020004" pitchFamily="2" charset="0"/>
              </a:rPr>
              <a:t>neutron user community </a:t>
            </a:r>
            <a:r>
              <a:rPr sz="2000" dirty="0">
                <a:latin typeface="Muli" panose="02000503040000020004" pitchFamily="2" charset="0"/>
              </a:rPr>
              <a:t>has a very broad reach</a:t>
            </a:r>
          </a:p>
          <a:p>
            <a:pPr marL="90423" indent="-90423" defTabSz="813816">
              <a:spcBef>
                <a:spcPts val="800"/>
              </a:spcBef>
              <a:defRPr sz="1779"/>
            </a:pPr>
            <a:endParaRPr sz="2000" dirty="0">
              <a:latin typeface="Muli" panose="02000503040000020004" pitchFamily="2" charset="0"/>
            </a:endParaRPr>
          </a:p>
          <a:p>
            <a:pPr marL="90423" indent="-90423" defTabSz="813816">
              <a:spcBef>
                <a:spcPts val="800"/>
              </a:spcBef>
              <a:defRPr sz="1779"/>
            </a:pPr>
            <a:r>
              <a:rPr sz="2000" dirty="0">
                <a:latin typeface="Muli" panose="02000503040000020004" pitchFamily="2" charset="0"/>
              </a:rPr>
              <a:t>Serving a large European </a:t>
            </a:r>
            <a:r>
              <a:rPr sz="2000" b="1" dirty="0">
                <a:latin typeface="Muli" panose="02000503040000020004" pitchFamily="2" charset="0"/>
              </a:rPr>
              <a:t>user community of ~10k per year</a:t>
            </a:r>
          </a:p>
          <a:p>
            <a:pPr marL="90423" indent="-90423" defTabSz="813816">
              <a:spcBef>
                <a:spcPts val="800"/>
              </a:spcBef>
              <a:defRPr sz="1779"/>
            </a:pPr>
            <a:endParaRPr sz="2000" dirty="0">
              <a:latin typeface="Muli" panose="02000503040000020004" pitchFamily="2" charset="0"/>
            </a:endParaRPr>
          </a:p>
          <a:p>
            <a:pPr marL="90423" indent="-90423" defTabSz="813816">
              <a:spcBef>
                <a:spcPts val="800"/>
              </a:spcBef>
              <a:defRPr sz="1779"/>
            </a:pPr>
            <a:r>
              <a:rPr sz="2000" dirty="0">
                <a:latin typeface="Muli" panose="02000503040000020004" pitchFamily="2" charset="0"/>
              </a:rPr>
              <a:t>Users from a multitude of different scientific backgrounds</a:t>
            </a:r>
          </a:p>
          <a:p>
            <a:pPr marL="90423" indent="-90423" defTabSz="813816">
              <a:spcBef>
                <a:spcPts val="800"/>
              </a:spcBef>
              <a:defRPr sz="1779"/>
            </a:pPr>
            <a:endParaRPr sz="2000" dirty="0">
              <a:latin typeface="Muli" panose="02000503040000020004" pitchFamily="2" charset="0"/>
            </a:endParaRPr>
          </a:p>
          <a:p>
            <a:pPr marL="90423" indent="-90423" defTabSz="813816">
              <a:spcBef>
                <a:spcPts val="800"/>
              </a:spcBef>
              <a:defRPr sz="1779"/>
            </a:pPr>
            <a:r>
              <a:rPr sz="2000" b="1" dirty="0">
                <a:latin typeface="Muli" panose="02000503040000020004" pitchFamily="2" charset="0"/>
              </a:rPr>
              <a:t>Neutron experiments are no longer just for expert users</a:t>
            </a:r>
            <a:r>
              <a:rPr sz="2000" dirty="0">
                <a:latin typeface="Muli" panose="02000503040000020004" pitchFamily="2" charset="0"/>
              </a:rPr>
              <a:t> </a:t>
            </a:r>
          </a:p>
          <a:p>
            <a:pPr marL="90423" indent="-90423" defTabSz="813816">
              <a:spcBef>
                <a:spcPts val="800"/>
              </a:spcBef>
              <a:defRPr sz="1779"/>
            </a:pPr>
            <a:endParaRPr sz="2000" dirty="0">
              <a:latin typeface="Muli" panose="02000503040000020004" pitchFamily="2" charset="0"/>
            </a:endParaRPr>
          </a:p>
          <a:p>
            <a:pPr marL="90423" indent="-90423" defTabSz="813816">
              <a:spcBef>
                <a:spcPts val="800"/>
              </a:spcBef>
              <a:defRPr sz="1779"/>
            </a:pPr>
            <a:r>
              <a:rPr sz="2000" b="1" dirty="0">
                <a:latin typeface="Muli" panose="02000503040000020004" pitchFamily="2" charset="0"/>
              </a:rPr>
              <a:t>Complex Data and nuanced Data services </a:t>
            </a:r>
            <a:r>
              <a:rPr sz="2000" dirty="0">
                <a:latin typeface="Muli" panose="02000503040000020004" pitchFamily="2" charset="0"/>
              </a:rPr>
              <a:t>- Data reduction (processing) Data analysis are accepted as a limiting factor to impact (Publications)</a:t>
            </a:r>
          </a:p>
          <a:p>
            <a:pPr marL="90423" indent="-90423" defTabSz="813816">
              <a:spcBef>
                <a:spcPts val="800"/>
              </a:spcBef>
              <a:defRPr sz="1779"/>
            </a:pPr>
            <a:endParaRPr sz="2000" dirty="0">
              <a:latin typeface="Muli" panose="02000503040000020004" pitchFamily="2" charset="0"/>
            </a:endParaRPr>
          </a:p>
          <a:p>
            <a:pPr marL="90423" indent="-90423" defTabSz="813816">
              <a:spcBef>
                <a:spcPts val="800"/>
              </a:spcBef>
              <a:defRPr sz="1779"/>
            </a:pPr>
            <a:r>
              <a:rPr sz="2000" b="1" dirty="0">
                <a:latin typeface="Muli" panose="02000503040000020004" pitchFamily="2" charset="0"/>
              </a:rPr>
              <a:t>Volumes of data </a:t>
            </a:r>
            <a:r>
              <a:rPr sz="2000" dirty="0">
                <a:latin typeface="Muli" panose="02000503040000020004" pitchFamily="2" charset="0"/>
              </a:rPr>
              <a:t>with modern instruments and sources are now far more </a:t>
            </a:r>
            <a:r>
              <a:rPr sz="2000" b="1" dirty="0">
                <a:latin typeface="Muli" panose="02000503040000020004" pitchFamily="2" charset="0"/>
              </a:rPr>
              <a:t>difficult for users to handle</a:t>
            </a:r>
            <a:r>
              <a:rPr sz="2000" dirty="0">
                <a:latin typeface="Muli" panose="02000503040000020004" pitchFamily="2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9992678" y="6380231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Jon Taylor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8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Find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896111">
              <a:defRPr sz="4116"/>
            </a:lvl1pPr>
          </a:lstStyle>
          <a:p>
            <a:r>
              <a:rPr sz="4000" b="1" u="sng" dirty="0">
                <a:solidFill>
                  <a:srgbClr val="A8507A"/>
                </a:solidFill>
                <a:latin typeface="Muli" panose="02000503040000020004" pitchFamily="2" charset="0"/>
              </a:rPr>
              <a:t>F</a:t>
            </a:r>
            <a:r>
              <a:rPr sz="4000" b="1" dirty="0">
                <a:solidFill>
                  <a:srgbClr val="A8507A"/>
                </a:solidFill>
                <a:latin typeface="Muli" panose="02000503040000020004" pitchFamily="2" charset="0"/>
              </a:rPr>
              <a:t>indable</a:t>
            </a:r>
          </a:p>
        </p:txBody>
      </p:sp>
      <p:sp>
        <p:nvSpPr>
          <p:cNvPr id="147" name="Neutron experiments produce large numbers of data files.…"/>
          <p:cNvSpPr txBox="1">
            <a:spLocks noGrp="1"/>
          </p:cNvSpPr>
          <p:nvPr>
            <p:ph type="body" idx="1"/>
          </p:nvPr>
        </p:nvSpPr>
        <p:spPr>
          <a:xfrm>
            <a:off x="266700" y="1923878"/>
            <a:ext cx="5867400" cy="549824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30936">
              <a:spcBef>
                <a:spcPts val="600"/>
              </a:spcBef>
              <a:buNone/>
              <a:defRPr sz="1380"/>
            </a:pPr>
            <a:r>
              <a:rPr sz="1800" b="1" dirty="0"/>
              <a:t>Neutron experiments produce large numbers of data files.</a:t>
            </a:r>
          </a:p>
          <a:p>
            <a:pPr marL="0" indent="0" defTabSz="630936">
              <a:spcBef>
                <a:spcPts val="600"/>
              </a:spcBef>
              <a:buNone/>
              <a:defRPr sz="1380"/>
            </a:pPr>
            <a:r>
              <a:rPr sz="1800" b="1" dirty="0"/>
              <a:t>Researchers need to be able to find where there data are. </a:t>
            </a:r>
          </a:p>
          <a:p>
            <a:pPr marL="0" indent="0" defTabSz="630936">
              <a:spcBef>
                <a:spcPts val="600"/>
              </a:spcBef>
              <a:buNone/>
              <a:defRPr sz="1380"/>
            </a:pPr>
            <a:r>
              <a:rPr sz="1800" dirty="0"/>
              <a:t>Researchers may also need beam line correction data that they have not measured themselves</a:t>
            </a:r>
          </a:p>
          <a:p>
            <a:pPr marL="0" indent="0" defTabSz="630936">
              <a:spcBef>
                <a:spcPts val="600"/>
              </a:spcBef>
              <a:buNone/>
              <a:defRPr sz="1380"/>
            </a:pPr>
            <a:r>
              <a:rPr sz="1800" dirty="0"/>
              <a:t>- A crystal is rotated in a spectrometer ~200 individual raw data sets are collected.</a:t>
            </a:r>
          </a:p>
          <a:p>
            <a:pPr marL="0" indent="0" defTabSz="630936">
              <a:spcBef>
                <a:spcPts val="600"/>
              </a:spcBef>
              <a:buNone/>
              <a:defRPr sz="1380"/>
            </a:pPr>
            <a:r>
              <a:rPr sz="1800" dirty="0"/>
              <a:t>- Each raw data set must be processed (data reduction)</a:t>
            </a:r>
          </a:p>
          <a:p>
            <a:pPr marL="56960" lvl="1" indent="0" defTabSz="630936">
              <a:spcBef>
                <a:spcPts val="600"/>
              </a:spcBef>
              <a:buNone/>
              <a:defRPr sz="1380"/>
            </a:pPr>
            <a:r>
              <a:rPr sz="1800" dirty="0"/>
              <a:t>-Data must be corrected using a pre measured correction data set facility owned.</a:t>
            </a:r>
          </a:p>
          <a:p>
            <a:pPr marL="0" indent="0" defTabSz="630936">
              <a:spcBef>
                <a:spcPts val="600"/>
              </a:spcBef>
              <a:buNone/>
              <a:defRPr sz="1380"/>
            </a:pPr>
            <a:r>
              <a:rPr sz="1800" b="1" dirty="0"/>
              <a:t>Each corrected data file is combined to a large volume data set with 4 dimensions</a:t>
            </a:r>
          </a:p>
          <a:p>
            <a:pPr marL="56960" lvl="1" indent="0" defTabSz="630936">
              <a:spcBef>
                <a:spcPts val="600"/>
              </a:spcBef>
              <a:buNone/>
              <a:defRPr sz="1380"/>
            </a:pPr>
            <a:r>
              <a:rPr sz="1800" b="1" dirty="0"/>
              <a:t>-</a:t>
            </a:r>
            <a:r>
              <a:rPr sz="1800" b="1" dirty="0" err="1"/>
              <a:t>Qx,Qy,Qz</a:t>
            </a:r>
            <a:r>
              <a:rPr sz="1800" b="1" dirty="0"/>
              <a:t>, Energy Transfer.</a:t>
            </a:r>
          </a:p>
          <a:p>
            <a:pPr marL="56960" lvl="1" indent="0" defTabSz="630936">
              <a:spcBef>
                <a:spcPts val="600"/>
              </a:spcBef>
              <a:buNone/>
              <a:defRPr sz="1380"/>
            </a:pPr>
            <a:r>
              <a:rPr sz="2400" b="1" dirty="0"/>
              <a:t>Data volume ~5TB </a:t>
            </a:r>
          </a:p>
        </p:txBody>
      </p:sp>
      <p:sp>
        <p:nvSpPr>
          <p:cNvPr id="148" name="Platshållare för text 13"/>
          <p:cNvSpPr>
            <a:spLocks noGrp="1"/>
          </p:cNvSpPr>
          <p:nvPr>
            <p:ph type="body" idx="21"/>
          </p:nvPr>
        </p:nvSpPr>
        <p:spPr>
          <a:xfrm>
            <a:off x="533400" y="931026"/>
            <a:ext cx="11201400" cy="5070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Autofit/>
          </a:bodyPr>
          <a:lstStyle>
            <a:lvl1pPr marL="0" indent="0" defTabSz="676655">
              <a:spcBef>
                <a:spcPts val="0"/>
              </a:spcBef>
              <a:buClrTx/>
              <a:buSzTx/>
              <a:buFontTx/>
              <a:buNone/>
              <a:defRPr sz="1628">
                <a:solidFill>
                  <a:schemeClr val="accent1"/>
                </a:solidFill>
              </a:defRPr>
            </a:lvl1pPr>
          </a:lstStyle>
          <a:p>
            <a:r>
              <a:rPr sz="2400" dirty="0">
                <a:latin typeface="Muli" panose="02000503040000020004" pitchFamily="2" charset="0"/>
              </a:rPr>
              <a:t>In the context of research in Quantum magnetism using TOF inelastic neutron scattering 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7874" y="1923878"/>
            <a:ext cx="59436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0103" indent="-70103" defTabSz="630936">
              <a:spcBef>
                <a:spcPts val="600"/>
              </a:spcBef>
              <a:defRPr sz="1380"/>
            </a:pPr>
            <a:r>
              <a:rPr lang="en-US" sz="1600" b="1" dirty="0"/>
              <a:t>Meta data </a:t>
            </a:r>
            <a:r>
              <a:rPr lang="en-US" sz="1600" dirty="0"/>
              <a:t>includes all </a:t>
            </a:r>
            <a:r>
              <a:rPr lang="en-US" sz="1600" b="1" dirty="0"/>
              <a:t>sample parameters </a:t>
            </a:r>
            <a:r>
              <a:rPr lang="en-US" sz="1600" dirty="0"/>
              <a:t>and all </a:t>
            </a:r>
            <a:r>
              <a:rPr lang="en-US" sz="1600" b="1" dirty="0"/>
              <a:t>instrument parameters</a:t>
            </a:r>
            <a:r>
              <a:rPr lang="en-US" sz="1600" dirty="0"/>
              <a:t> (in principle) 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  <a:p>
            <a:pPr marL="70103" indent="-70103" defTabSz="630936">
              <a:spcBef>
                <a:spcPts val="600"/>
              </a:spcBef>
              <a:defRPr sz="1380"/>
            </a:pPr>
            <a:r>
              <a:rPr lang="en-US" sz="1600" dirty="0"/>
              <a:t>This processes is for one single point in a phase diagram, in principle if time allowed one could parametrically perform such measurements to map excitations in the phase diagram.</a:t>
            </a:r>
          </a:p>
          <a:p>
            <a:pPr marL="70103" indent="-70103" defTabSz="630936">
              <a:spcBef>
                <a:spcPts val="600"/>
              </a:spcBef>
              <a:defRPr sz="1380"/>
            </a:pPr>
            <a:r>
              <a:rPr lang="en-US" sz="1600" dirty="0"/>
              <a:t>This is a clear case for </a:t>
            </a:r>
            <a:r>
              <a:rPr lang="en-US" sz="1600" b="1" dirty="0">
                <a:sym typeface="Helvetica"/>
              </a:rPr>
              <a:t>excellence in data cataloging </a:t>
            </a:r>
            <a:r>
              <a:rPr lang="en-US" sz="1600" dirty="0"/>
              <a:t>to track runs and metadata. </a:t>
            </a:r>
          </a:p>
          <a:p>
            <a:pPr marL="70103" indent="-70103" defTabSz="630936">
              <a:spcBef>
                <a:spcPts val="600"/>
              </a:spcBef>
              <a:defRPr sz="1380"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Currently </a:t>
            </a:r>
            <a:r>
              <a:rPr lang="en-US" sz="1600" dirty="0"/>
              <a:t>paper log books work and extensively used well but are obviously flawed when one considers meta data needs for future reuse. </a:t>
            </a:r>
            <a:r>
              <a:rPr lang="en-US" sz="1600" b="1" dirty="0"/>
              <a:t>E-logs would be far better </a:t>
            </a:r>
            <a:r>
              <a:rPr lang="en-US" sz="1600" dirty="0"/>
              <a:t>but are challenging to implement to ensure they are used. </a:t>
            </a:r>
          </a:p>
          <a:p>
            <a:pPr marL="70103" indent="-70103" defTabSz="630936">
              <a:spcBef>
                <a:spcPts val="600"/>
              </a:spcBef>
              <a:defRPr sz="1380"/>
            </a:pPr>
            <a:endParaRPr lang="en-US" sz="1600" dirty="0"/>
          </a:p>
          <a:p>
            <a:pPr marL="70103" indent="-70103" defTabSz="630936">
              <a:spcBef>
                <a:spcPts val="600"/>
              </a:spcBef>
              <a:defRPr sz="1380"/>
            </a:pPr>
            <a:r>
              <a:rPr lang="en-US" sz="1600" dirty="0"/>
              <a:t>It is common to make parametric scans of temperature, Applied field, sample concentration, isotope contrast &amp; labelling. Along with standard sample runs for vanadium, empty cells, empty instruments.</a:t>
            </a:r>
          </a:p>
        </p:txBody>
      </p:sp>
      <p:sp>
        <p:nvSpPr>
          <p:cNvPr id="7" name="Rectangle 6"/>
          <p:cNvSpPr/>
          <p:nvPr/>
        </p:nvSpPr>
        <p:spPr>
          <a:xfrm>
            <a:off x="9992678" y="6380231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Jon Taylor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9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2001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9E916-BE3D-C546-8F82-C990D6D99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7310043" cy="446276"/>
          </a:xfrm>
        </p:spPr>
        <p:txBody>
          <a:bodyPr/>
          <a:lstStyle/>
          <a:p>
            <a:pPr algn="l"/>
            <a:r>
              <a:rPr lang="en-US" sz="4000" dirty="0">
                <a:solidFill>
                  <a:srgbClr val="A8507A"/>
                </a:solidFill>
              </a:rPr>
              <a:t>Outline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7CD2C3-5FEE-2E4C-9976-3EBF5D2BD643}"/>
              </a:ext>
            </a:extLst>
          </p:cNvPr>
          <p:cNvSpPr txBox="1">
            <a:spLocks/>
          </p:cNvSpPr>
          <p:nvPr/>
        </p:nvSpPr>
        <p:spPr>
          <a:xfrm>
            <a:off x="152400" y="1371600"/>
            <a:ext cx="5791200" cy="5206239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 baseline="0">
                <a:solidFill>
                  <a:srgbClr val="4C4D4F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A4E4F"/>
                </a:solidFill>
                <a:latin typeface="Mul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dirty="0" smtClean="0">
                <a:solidFill>
                  <a:schemeClr val="tx1"/>
                </a:solidFill>
              </a:rPr>
              <a:t> Who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3600" dirty="0" smtClean="0">
                <a:solidFill>
                  <a:schemeClr val="tx1"/>
                </a:solidFill>
              </a:rPr>
              <a:t> Why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 smtClean="0">
                <a:solidFill>
                  <a:schemeClr val="tx1"/>
                </a:solidFill>
              </a:rPr>
              <a:t> What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 smtClean="0">
                <a:solidFill>
                  <a:schemeClr val="tx1"/>
                </a:solidFill>
              </a:rPr>
              <a:t> When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36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3600" dirty="0" smtClean="0">
                <a:solidFill>
                  <a:schemeClr val="tx1"/>
                </a:solidFill>
              </a:rPr>
              <a:t> Use Cases</a:t>
            </a:r>
            <a:endParaRPr lang="en-US" sz="3600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6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7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8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34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81163" y="64363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50" name="Accessi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96111">
              <a:defRPr sz="4116"/>
            </a:lvl1pPr>
          </a:lstStyle>
          <a:p>
            <a:r>
              <a:rPr sz="4400" b="1" u="sng" dirty="0">
                <a:solidFill>
                  <a:srgbClr val="A8507A"/>
                </a:solidFill>
                <a:latin typeface="Muli" panose="02000503040000020004" pitchFamily="2" charset="0"/>
              </a:rPr>
              <a:t>A</a:t>
            </a:r>
            <a:r>
              <a:rPr sz="4400" b="1" dirty="0">
                <a:solidFill>
                  <a:srgbClr val="A8507A"/>
                </a:solidFill>
                <a:latin typeface="Muli" panose="02000503040000020004" pitchFamily="2" charset="0"/>
              </a:rPr>
              <a:t>ccessible</a:t>
            </a:r>
            <a:r>
              <a:rPr dirty="0"/>
              <a:t> </a:t>
            </a:r>
          </a:p>
        </p:txBody>
      </p:sp>
      <p:sp>
        <p:nvSpPr>
          <p:cNvPr id="152" name="I now have 5TB of experimental data and a laptop with a 256GB SSD :(…"/>
          <p:cNvSpPr txBox="1">
            <a:spLocks noGrp="1"/>
          </p:cNvSpPr>
          <p:nvPr>
            <p:ph type="body" idx="1"/>
          </p:nvPr>
        </p:nvSpPr>
        <p:spPr>
          <a:xfrm>
            <a:off x="223858" y="1867199"/>
            <a:ext cx="11373701" cy="476806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82296" indent="-82296" defTabSz="740663">
              <a:spcBef>
                <a:spcPts val="800"/>
              </a:spcBef>
              <a:defRPr sz="1620"/>
            </a:pPr>
            <a:r>
              <a:rPr sz="2000" b="1" dirty="0">
                <a:latin typeface="Muli" panose="02000503040000020004" pitchFamily="2" charset="0"/>
              </a:rPr>
              <a:t>I now have 5TB of experimental data and a laptop with a 256GB SSD :( </a:t>
            </a:r>
            <a:endParaRPr lang="en-US" sz="2000" b="1" dirty="0" smtClean="0">
              <a:latin typeface="Muli" panose="02000503040000020004" pitchFamily="2" charset="0"/>
            </a:endParaRPr>
          </a:p>
          <a:p>
            <a:pPr marL="82296" indent="-82296" defTabSz="740663">
              <a:spcBef>
                <a:spcPts val="800"/>
              </a:spcBef>
              <a:defRPr sz="1620"/>
            </a:pPr>
            <a:endParaRPr sz="2000" b="1" dirty="0">
              <a:latin typeface="Muli" panose="02000503040000020004" pitchFamily="2" charset="0"/>
            </a:endParaRPr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dirty="0"/>
              <a:t>Access to experimental data via a portal to facility (or other) compute infrastructure is essential to allow efficient progress and not orphan the investigation. </a:t>
            </a:r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dirty="0"/>
              <a:t>Access also includes access to software and data services to allow processing and analysis to take place efficiently. </a:t>
            </a:r>
          </a:p>
          <a:p>
            <a:pPr marL="482346" lvl="1" indent="-82296" defTabSz="740663">
              <a:spcBef>
                <a:spcPts val="800"/>
              </a:spcBef>
              <a:defRPr sz="1620"/>
            </a:pPr>
            <a:r>
              <a:rPr dirty="0"/>
              <a:t>Data portals </a:t>
            </a:r>
          </a:p>
          <a:p>
            <a:pPr marL="482346" lvl="1" indent="-82296" defTabSz="740663">
              <a:spcBef>
                <a:spcPts val="800"/>
              </a:spcBef>
              <a:defRPr sz="1620"/>
            </a:pPr>
            <a:r>
              <a:rPr dirty="0"/>
              <a:t>Data services </a:t>
            </a:r>
            <a:r>
              <a:rPr lang="en-US" dirty="0" smtClean="0"/>
              <a:t>(</a:t>
            </a:r>
            <a:r>
              <a:rPr dirty="0" err="1" smtClean="0"/>
              <a:t>DAaaS</a:t>
            </a:r>
            <a:r>
              <a:rPr lang="en-US" dirty="0" smtClean="0"/>
              <a:t>)</a:t>
            </a:r>
            <a:endParaRPr dirty="0"/>
          </a:p>
          <a:p>
            <a:pPr marL="82296" indent="-82296" defTabSz="740663">
              <a:spcBef>
                <a:spcPts val="800"/>
              </a:spcBef>
              <a:defRPr sz="1620"/>
            </a:pPr>
            <a:endParaRPr dirty="0"/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sz="2000" b="1" dirty="0"/>
              <a:t>Accessibility should also be taken as enabling non expert users to access the methods and techniques </a:t>
            </a:r>
            <a:r>
              <a:rPr dirty="0"/>
              <a:t>- this requires </a:t>
            </a:r>
            <a:r>
              <a:rPr b="1" dirty="0"/>
              <a:t>training</a:t>
            </a:r>
            <a:r>
              <a:rPr dirty="0"/>
              <a:t> (and facility /community collaboration)</a:t>
            </a:r>
          </a:p>
          <a:p>
            <a:pPr marL="82296" indent="-82296" defTabSz="740663">
              <a:spcBef>
                <a:spcPts val="800"/>
              </a:spcBef>
              <a:defRPr sz="1620"/>
            </a:pPr>
            <a:endParaRPr dirty="0"/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lang="en-US" sz="2400" b="1" dirty="0" smtClean="0">
                <a:latin typeface="Muli" panose="02000503040000020004" pitchFamily="2" charset="0"/>
              </a:rPr>
              <a:t>C</a:t>
            </a:r>
            <a:r>
              <a:rPr sz="2400" b="1" dirty="0" smtClean="0">
                <a:latin typeface="Muli" panose="02000503040000020004" pitchFamily="2" charset="0"/>
              </a:rPr>
              <a:t>ovid</a:t>
            </a:r>
            <a:r>
              <a:rPr lang="en-US" sz="2400" b="1" dirty="0" smtClean="0">
                <a:latin typeface="Muli" panose="02000503040000020004" pitchFamily="2" charset="0"/>
              </a:rPr>
              <a:t>-19 means </a:t>
            </a:r>
            <a:r>
              <a:rPr sz="2400" b="1" dirty="0" smtClean="0">
                <a:latin typeface="Muli" panose="02000503040000020004" pitchFamily="2" charset="0"/>
              </a:rPr>
              <a:t>access to </a:t>
            </a:r>
            <a:r>
              <a:rPr sz="2400" b="1" dirty="0">
                <a:latin typeface="Muli" panose="02000503040000020004" pitchFamily="2" charset="0"/>
              </a:rPr>
              <a:t>the facility through remote </a:t>
            </a:r>
            <a:r>
              <a:rPr sz="2400" b="1" dirty="0" smtClean="0">
                <a:latin typeface="Muli" panose="02000503040000020004" pitchFamily="2" charset="0"/>
              </a:rPr>
              <a:t>means</a:t>
            </a:r>
            <a:r>
              <a:rPr lang="en-US" sz="2400" b="1" dirty="0">
                <a:latin typeface="Muli" panose="02000503040000020004" pitchFamily="2" charset="0"/>
              </a:rPr>
              <a:t> </a:t>
            </a:r>
            <a:r>
              <a:rPr lang="en-US" sz="2400" b="1" dirty="0" smtClean="0">
                <a:latin typeface="Muli" panose="02000503040000020004" pitchFamily="2" charset="0"/>
              </a:rPr>
              <a:t>…</a:t>
            </a:r>
            <a:endParaRPr sz="2400" b="1" dirty="0">
              <a:latin typeface="Muli" panose="02000503040000020004" pitchFamily="2" charset="0"/>
            </a:endParaRPr>
          </a:p>
          <a:p>
            <a:pPr marL="82296" indent="-82296" defTabSz="740663">
              <a:spcBef>
                <a:spcPts val="800"/>
              </a:spcBef>
              <a:defRPr sz="1620"/>
            </a:pPr>
            <a:endParaRPr dirty="0"/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sz="2000" b="1" dirty="0">
                <a:latin typeface="Muli" panose="02000503040000020004" pitchFamily="2" charset="0"/>
              </a:rPr>
              <a:t>Portal to data, compute and instruments (</a:t>
            </a:r>
            <a:r>
              <a:rPr sz="2000" b="1" dirty="0" smtClean="0">
                <a:latin typeface="Muli" panose="02000503040000020004" pitchFamily="2" charset="0"/>
              </a:rPr>
              <a:t>Covid</a:t>
            </a:r>
            <a:r>
              <a:rPr lang="en-US" sz="2000" b="1" dirty="0" smtClean="0">
                <a:latin typeface="Muli" panose="02000503040000020004" pitchFamily="2" charset="0"/>
              </a:rPr>
              <a:t>-19</a:t>
            </a:r>
            <a:r>
              <a:rPr sz="2000" b="1" dirty="0" smtClean="0">
                <a:latin typeface="Muli" panose="02000503040000020004" pitchFamily="2" charset="0"/>
              </a:rPr>
              <a:t>) </a:t>
            </a:r>
            <a:r>
              <a:rPr sz="2000" b="1" dirty="0">
                <a:latin typeface="Muli" panose="02000503040000020004" pitchFamily="2" charset="0"/>
              </a:rPr>
              <a:t>are essential </a:t>
            </a:r>
          </a:p>
        </p:txBody>
      </p:sp>
      <p:sp>
        <p:nvSpPr>
          <p:cNvPr id="154" name="In the context of research in Quantum magnetism using TOF inelastic neutron scattering"/>
          <p:cNvSpPr txBox="1"/>
          <p:nvPr/>
        </p:nvSpPr>
        <p:spPr>
          <a:xfrm>
            <a:off x="311839" y="922943"/>
            <a:ext cx="1025107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1"/>
                </a:solidFill>
              </a:defRPr>
            </a:lvl1pPr>
          </a:lstStyle>
          <a:p>
            <a:r>
              <a:rPr sz="2400" dirty="0">
                <a:latin typeface="Muli" panose="02000503040000020004" pitchFamily="2" charset="0"/>
              </a:rPr>
              <a:t>In the context of research in Quantum magnetism using TOF inelastic </a:t>
            </a:r>
            <a:r>
              <a:rPr lang="en-US" sz="2400" dirty="0" smtClean="0">
                <a:latin typeface="Muli" panose="02000503040000020004" pitchFamily="2" charset="0"/>
              </a:rPr>
              <a:t/>
            </a:r>
            <a:br>
              <a:rPr lang="en-US" sz="2400" dirty="0" smtClean="0">
                <a:latin typeface="Muli" panose="02000503040000020004" pitchFamily="2" charset="0"/>
              </a:rPr>
            </a:br>
            <a:r>
              <a:rPr sz="2400" dirty="0" smtClean="0">
                <a:latin typeface="Muli" panose="02000503040000020004" pitchFamily="2" charset="0"/>
              </a:rPr>
              <a:t>neutron </a:t>
            </a:r>
            <a:r>
              <a:rPr sz="2400" dirty="0">
                <a:latin typeface="Muli" panose="02000503040000020004" pitchFamily="2" charset="0"/>
              </a:rPr>
              <a:t>scattering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9992678" y="6380231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Jon Taylor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515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nteroper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96111">
              <a:defRPr sz="4116"/>
            </a:lvl1pPr>
          </a:lstStyle>
          <a:p>
            <a:r>
              <a:rPr sz="4400" b="1" u="sng" dirty="0">
                <a:solidFill>
                  <a:srgbClr val="A8507A"/>
                </a:solidFill>
                <a:latin typeface="Muli" panose="02000503040000020004" pitchFamily="2" charset="0"/>
              </a:rPr>
              <a:t>I</a:t>
            </a:r>
            <a:r>
              <a:rPr sz="4400" b="1" dirty="0">
                <a:solidFill>
                  <a:srgbClr val="A8507A"/>
                </a:solidFill>
                <a:latin typeface="Muli" panose="02000503040000020004" pitchFamily="2" charset="0"/>
              </a:rPr>
              <a:t>nteroperable</a:t>
            </a:r>
            <a:r>
              <a:rPr dirty="0"/>
              <a:t> </a:t>
            </a:r>
          </a:p>
        </p:txBody>
      </p:sp>
      <p:sp>
        <p:nvSpPr>
          <p:cNvPr id="158" name="The inelastic experiment is only a single technique used as part of a multidisciplinary study including…"/>
          <p:cNvSpPr txBox="1">
            <a:spLocks noGrp="1"/>
          </p:cNvSpPr>
          <p:nvPr>
            <p:ph type="body" idx="1"/>
          </p:nvPr>
        </p:nvSpPr>
        <p:spPr>
          <a:xfrm>
            <a:off x="573699" y="1981499"/>
            <a:ext cx="11376181" cy="4768064"/>
          </a:xfrm>
          <a:prstGeom prst="rect">
            <a:avLst/>
          </a:prstGeom>
        </p:spPr>
        <p:txBody>
          <a:bodyPr>
            <a:noAutofit/>
          </a:bodyPr>
          <a:lstStyle/>
          <a:p>
            <a:pPr marL="78231" indent="-78231" defTabSz="704087">
              <a:spcBef>
                <a:spcPts val="700"/>
              </a:spcBef>
              <a:defRPr sz="1540"/>
            </a:pPr>
            <a:r>
              <a:rPr lang="en-US" sz="2000" dirty="0" smtClean="0">
                <a:latin typeface="Muli" panose="02000503040000020004" pitchFamily="2" charset="0"/>
              </a:rPr>
              <a:t>A </a:t>
            </a:r>
            <a:r>
              <a:rPr sz="2000" b="1" dirty="0" smtClean="0">
                <a:latin typeface="Muli" panose="02000503040000020004" pitchFamily="2" charset="0"/>
              </a:rPr>
              <a:t>multidisciplinary </a:t>
            </a:r>
            <a:r>
              <a:rPr sz="2000" b="1" dirty="0">
                <a:latin typeface="Muli" panose="02000503040000020004" pitchFamily="2" charset="0"/>
              </a:rPr>
              <a:t>study </a:t>
            </a:r>
            <a:r>
              <a:rPr lang="en-US" sz="2000" dirty="0" smtClean="0">
                <a:latin typeface="Muli" panose="02000503040000020004" pitchFamily="2" charset="0"/>
              </a:rPr>
              <a:t>will </a:t>
            </a:r>
            <a:r>
              <a:rPr sz="2000" dirty="0" smtClean="0">
                <a:latin typeface="Muli" panose="02000503040000020004" pitchFamily="2" charset="0"/>
              </a:rPr>
              <a:t>includ</a:t>
            </a:r>
            <a:r>
              <a:rPr lang="en-US" sz="2000" dirty="0" smtClean="0">
                <a:latin typeface="Muli" panose="02000503040000020004" pitchFamily="2" charset="0"/>
              </a:rPr>
              <a:t>e:</a:t>
            </a:r>
            <a:endParaRPr sz="2000" dirty="0">
              <a:latin typeface="Muli" panose="02000503040000020004" pitchFamily="2" charset="0"/>
            </a:endParaRPr>
          </a:p>
          <a:p>
            <a:pPr marL="478281" lvl="1" indent="-78231" defTabSz="704087">
              <a:spcBef>
                <a:spcPts val="700"/>
              </a:spcBef>
              <a:defRPr sz="1540"/>
            </a:pPr>
            <a:r>
              <a:rPr sz="1600" dirty="0">
                <a:latin typeface="Muli" panose="02000503040000020004" pitchFamily="2" charset="0"/>
              </a:rPr>
              <a:t>Neutron diffraction - power and single crystal.</a:t>
            </a:r>
          </a:p>
          <a:p>
            <a:pPr marL="478281" lvl="1" indent="-78231" defTabSz="704087">
              <a:spcBef>
                <a:spcPts val="700"/>
              </a:spcBef>
              <a:defRPr sz="1540"/>
            </a:pPr>
            <a:r>
              <a:rPr sz="1600" dirty="0">
                <a:latin typeface="Muli" panose="02000503040000020004" pitchFamily="2" charset="0"/>
              </a:rPr>
              <a:t>Lab Based methods - sample preparation and sample </a:t>
            </a:r>
            <a:r>
              <a:rPr sz="1600" dirty="0" err="1">
                <a:latin typeface="Muli" panose="02000503040000020004" pitchFamily="2" charset="0"/>
              </a:rPr>
              <a:t>characterisation</a:t>
            </a:r>
            <a:r>
              <a:rPr sz="1600" dirty="0">
                <a:latin typeface="Muli" panose="02000503040000020004" pitchFamily="2" charset="0"/>
              </a:rPr>
              <a:t> (</a:t>
            </a:r>
            <a:r>
              <a:rPr sz="1600" dirty="0" err="1">
                <a:latin typeface="Muli" panose="02000503040000020004" pitchFamily="2" charset="0"/>
              </a:rPr>
              <a:t>Magnetisation</a:t>
            </a:r>
            <a:r>
              <a:rPr sz="1600" dirty="0">
                <a:latin typeface="Muli" panose="02000503040000020004" pitchFamily="2" charset="0"/>
              </a:rPr>
              <a:t> measurements)</a:t>
            </a:r>
          </a:p>
          <a:p>
            <a:pPr marL="478281" lvl="1" indent="-78231" defTabSz="704087">
              <a:spcBef>
                <a:spcPts val="700"/>
              </a:spcBef>
              <a:defRPr sz="1540"/>
            </a:pPr>
            <a:r>
              <a:rPr sz="1600" dirty="0">
                <a:latin typeface="Muli" panose="02000503040000020004" pitchFamily="2" charset="0"/>
              </a:rPr>
              <a:t>Photon based methods - X-Ray Circular Dichroism, RIXS, ARPES</a:t>
            </a:r>
            <a:r>
              <a:rPr sz="1600" dirty="0" smtClean="0">
                <a:latin typeface="Muli" panose="02000503040000020004" pitchFamily="2" charset="0"/>
              </a:rPr>
              <a:t>.</a:t>
            </a:r>
            <a:r>
              <a:rPr lang="en-US" sz="1600" dirty="0" smtClean="0">
                <a:latin typeface="Muli" panose="02000503040000020004" pitchFamily="2" charset="0"/>
              </a:rPr>
              <a:t/>
            </a:r>
            <a:br>
              <a:rPr lang="en-US" sz="1600" dirty="0" smtClean="0">
                <a:latin typeface="Muli" panose="02000503040000020004" pitchFamily="2" charset="0"/>
              </a:rPr>
            </a:br>
            <a:endParaRPr sz="1600" dirty="0">
              <a:latin typeface="Muli" panose="02000503040000020004" pitchFamily="2" charset="0"/>
            </a:endParaRPr>
          </a:p>
          <a:p>
            <a:pPr marL="78231" indent="-78231" defTabSz="704087">
              <a:spcBef>
                <a:spcPts val="700"/>
              </a:spcBef>
              <a:defRPr sz="1540"/>
            </a:pPr>
            <a:r>
              <a:rPr sz="2000" dirty="0">
                <a:latin typeface="Muli" panose="02000503040000020004" pitchFamily="2" charset="0"/>
              </a:rPr>
              <a:t>The user wants to view / compare / </a:t>
            </a:r>
            <a:r>
              <a:rPr sz="2000" dirty="0" err="1">
                <a:latin typeface="Muli" panose="02000503040000020004" pitchFamily="2" charset="0"/>
              </a:rPr>
              <a:t>analyse</a:t>
            </a:r>
            <a:r>
              <a:rPr sz="2000" dirty="0">
                <a:latin typeface="Muli" panose="02000503040000020004" pitchFamily="2" charset="0"/>
              </a:rPr>
              <a:t> common data together I.e. INS and RIXS</a:t>
            </a:r>
          </a:p>
          <a:p>
            <a:pPr marL="78231" indent="-78231" defTabSz="704087">
              <a:spcBef>
                <a:spcPts val="700"/>
              </a:spcBef>
              <a:defRPr sz="1540"/>
            </a:pPr>
            <a:r>
              <a:rPr sz="2000" b="1" dirty="0" smtClean="0">
                <a:latin typeface="Muli" panose="02000503040000020004" pitchFamily="2" charset="0"/>
              </a:rPr>
              <a:t>Nexus </a:t>
            </a:r>
            <a:r>
              <a:rPr sz="2000" b="1" dirty="0">
                <a:latin typeface="Muli" panose="02000503040000020004" pitchFamily="2" charset="0"/>
              </a:rPr>
              <a:t>Data format </a:t>
            </a:r>
            <a:r>
              <a:rPr sz="2000" dirty="0">
                <a:latin typeface="Muli" panose="02000503040000020004" pitchFamily="2" charset="0"/>
              </a:rPr>
              <a:t>- similar data formats provide a single format for storing data which should allow interoperability of software (at least at the load stage)</a:t>
            </a:r>
          </a:p>
          <a:p>
            <a:pPr marL="78231" indent="-78231" defTabSz="704087">
              <a:spcBef>
                <a:spcPts val="700"/>
              </a:spcBef>
              <a:defRPr sz="1540"/>
            </a:pPr>
            <a:r>
              <a:rPr sz="2000" dirty="0">
                <a:latin typeface="Muli" panose="02000503040000020004" pitchFamily="2" charset="0"/>
              </a:rPr>
              <a:t>This provisions interoperable data analysis &amp; Co refinements </a:t>
            </a:r>
          </a:p>
          <a:p>
            <a:pPr marL="78231" indent="-78231" defTabSz="704087">
              <a:spcBef>
                <a:spcPts val="700"/>
              </a:spcBef>
              <a:defRPr sz="1540"/>
            </a:pPr>
            <a:r>
              <a:rPr sz="2000" dirty="0" smtClean="0">
                <a:latin typeface="Muli" panose="02000503040000020004" pitchFamily="2" charset="0"/>
              </a:rPr>
              <a:t>Use </a:t>
            </a:r>
            <a:r>
              <a:rPr sz="2000" dirty="0">
                <a:latin typeface="Muli" panose="02000503040000020004" pitchFamily="2" charset="0"/>
              </a:rPr>
              <a:t>of a </a:t>
            </a:r>
            <a:r>
              <a:rPr sz="2000" b="1" dirty="0">
                <a:latin typeface="Muli" panose="02000503040000020004" pitchFamily="2" charset="0"/>
              </a:rPr>
              <a:t>common software environment </a:t>
            </a:r>
            <a:r>
              <a:rPr sz="2000" dirty="0">
                <a:latin typeface="Muli" panose="02000503040000020004" pitchFamily="2" charset="0"/>
              </a:rPr>
              <a:t>- like </a:t>
            </a:r>
            <a:r>
              <a:rPr lang="en-US" sz="2000" dirty="0" smtClean="0">
                <a:latin typeface="Muli" panose="02000503040000020004" pitchFamily="2" charset="0"/>
              </a:rPr>
              <a:t>P</a:t>
            </a:r>
            <a:r>
              <a:rPr sz="2000" dirty="0" smtClean="0">
                <a:latin typeface="Muli" panose="02000503040000020004" pitchFamily="2" charset="0"/>
              </a:rPr>
              <a:t>ython base</a:t>
            </a:r>
            <a:r>
              <a:rPr lang="en-US" sz="2000" dirty="0" smtClean="0">
                <a:latin typeface="Muli" panose="02000503040000020004" pitchFamily="2" charset="0"/>
              </a:rPr>
              <a:t>d</a:t>
            </a:r>
            <a:r>
              <a:rPr sz="2000" dirty="0" smtClean="0">
                <a:latin typeface="Muli" panose="02000503040000020004" pitchFamily="2" charset="0"/>
              </a:rPr>
              <a:t> </a:t>
            </a:r>
            <a:r>
              <a:rPr lang="en-US" sz="2000" dirty="0" err="1" smtClean="0">
                <a:latin typeface="Muli" panose="02000503040000020004" pitchFamily="2" charset="0"/>
              </a:rPr>
              <a:t>Jupyter</a:t>
            </a:r>
            <a:r>
              <a:rPr lang="en-US" sz="2000" dirty="0" smtClean="0">
                <a:latin typeface="Muli" panose="02000503040000020004" pitchFamily="2" charset="0"/>
              </a:rPr>
              <a:t> notebook </a:t>
            </a:r>
            <a:r>
              <a:rPr sz="2000" dirty="0" smtClean="0">
                <a:latin typeface="Muli" panose="02000503040000020004" pitchFamily="2" charset="0"/>
              </a:rPr>
              <a:t>data </a:t>
            </a:r>
            <a:r>
              <a:rPr sz="2000" dirty="0">
                <a:latin typeface="Muli" panose="02000503040000020004" pitchFamily="2" charset="0"/>
              </a:rPr>
              <a:t>services reduces the complexity that the user faces and allows for multiple experimental data types to be compared. </a:t>
            </a:r>
          </a:p>
          <a:p>
            <a:pPr marL="78231" indent="-78231" defTabSz="704087">
              <a:spcBef>
                <a:spcPts val="700"/>
              </a:spcBef>
              <a:defRPr sz="1540"/>
            </a:pPr>
            <a:r>
              <a:rPr sz="2000" b="1" dirty="0" smtClean="0">
                <a:latin typeface="Muli" panose="02000503040000020004" pitchFamily="2" charset="0"/>
              </a:rPr>
              <a:t>The </a:t>
            </a:r>
            <a:r>
              <a:rPr sz="2000" b="1" dirty="0">
                <a:latin typeface="Muli" panose="02000503040000020004" pitchFamily="2" charset="0"/>
              </a:rPr>
              <a:t>breadth and heterogeneity of data and experiment types poses a significant challenge</a:t>
            </a:r>
            <a:r>
              <a:rPr sz="2000" dirty="0">
                <a:latin typeface="Muli" panose="02000503040000020004" pitchFamily="2" charset="0"/>
              </a:rPr>
              <a:t>. </a:t>
            </a:r>
          </a:p>
        </p:txBody>
      </p:sp>
      <p:sp>
        <p:nvSpPr>
          <p:cNvPr id="160" name="In the context of research in Quantum magnetism using TOF inelastic neutron scattering"/>
          <p:cNvSpPr txBox="1"/>
          <p:nvPr/>
        </p:nvSpPr>
        <p:spPr>
          <a:xfrm>
            <a:off x="438448" y="932559"/>
            <a:ext cx="1025107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1"/>
                </a:solidFill>
              </a:defRPr>
            </a:lvl1pPr>
          </a:lstStyle>
          <a:p>
            <a:r>
              <a:rPr sz="2400" dirty="0">
                <a:latin typeface="Muli" panose="02000503040000020004" pitchFamily="2" charset="0"/>
              </a:rPr>
              <a:t>In the context of research in Quantum magnetism using TOF inelastic </a:t>
            </a:r>
            <a:r>
              <a:rPr lang="en-US" sz="2400" dirty="0" smtClean="0">
                <a:latin typeface="Muli" panose="02000503040000020004" pitchFamily="2" charset="0"/>
              </a:rPr>
              <a:t/>
            </a:r>
            <a:br>
              <a:rPr lang="en-US" sz="2400" dirty="0" smtClean="0">
                <a:latin typeface="Muli" panose="02000503040000020004" pitchFamily="2" charset="0"/>
              </a:rPr>
            </a:br>
            <a:r>
              <a:rPr sz="2400" dirty="0" smtClean="0">
                <a:latin typeface="Muli" panose="02000503040000020004" pitchFamily="2" charset="0"/>
              </a:rPr>
              <a:t>neutron </a:t>
            </a:r>
            <a:r>
              <a:rPr sz="2400" dirty="0">
                <a:latin typeface="Muli" panose="02000503040000020004" pitchFamily="2" charset="0"/>
              </a:rPr>
              <a:t>scattering </a:t>
            </a:r>
          </a:p>
        </p:txBody>
      </p:sp>
      <p:sp>
        <p:nvSpPr>
          <p:cNvPr id="6" name="Rectangle 5"/>
          <p:cNvSpPr/>
          <p:nvPr/>
        </p:nvSpPr>
        <p:spPr>
          <a:xfrm>
            <a:off x="9992678" y="6380231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Jon Taylor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1163" y="64363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8080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us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896111">
              <a:defRPr sz="4116"/>
            </a:lvl1pPr>
          </a:lstStyle>
          <a:p>
            <a:r>
              <a:rPr sz="4000" b="1" u="sng" dirty="0">
                <a:solidFill>
                  <a:srgbClr val="A8507A"/>
                </a:solidFill>
                <a:latin typeface="Muli" panose="02000503040000020004" pitchFamily="2" charset="0"/>
              </a:rPr>
              <a:t>R</a:t>
            </a:r>
            <a:r>
              <a:rPr sz="4000" b="1" dirty="0">
                <a:solidFill>
                  <a:srgbClr val="A8507A"/>
                </a:solidFill>
                <a:latin typeface="Muli" panose="02000503040000020004" pitchFamily="2" charset="0"/>
              </a:rPr>
              <a:t>eusable</a:t>
            </a:r>
          </a:p>
        </p:txBody>
      </p:sp>
      <p:sp>
        <p:nvSpPr>
          <p:cNvPr id="164" name="Reuse could be normal collaboration.…"/>
          <p:cNvSpPr txBox="1">
            <a:spLocks noGrp="1"/>
          </p:cNvSpPr>
          <p:nvPr>
            <p:ph type="body" idx="1"/>
          </p:nvPr>
        </p:nvSpPr>
        <p:spPr>
          <a:xfrm>
            <a:off x="637199" y="2019599"/>
            <a:ext cx="10319823" cy="476806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82296" indent="-82296" defTabSz="740663">
              <a:spcBef>
                <a:spcPts val="800"/>
              </a:spcBef>
              <a:defRPr sz="1620"/>
            </a:pPr>
            <a:endParaRPr dirty="0"/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sz="2000" b="1" dirty="0">
                <a:latin typeface="Muli" panose="02000503040000020004" pitchFamily="2" charset="0"/>
              </a:rPr>
              <a:t>Reuse could be normal collaboration</a:t>
            </a:r>
            <a:r>
              <a:rPr sz="2000" dirty="0">
                <a:latin typeface="Muli" panose="02000503040000020004" pitchFamily="2" charset="0"/>
              </a:rPr>
              <a:t>.</a:t>
            </a:r>
          </a:p>
          <a:p>
            <a:pPr marL="149161" lvl="1" indent="-82296" defTabSz="740663">
              <a:spcBef>
                <a:spcPts val="800"/>
              </a:spcBef>
              <a:buChar char=" "/>
              <a:defRPr sz="1620"/>
            </a:pPr>
            <a:r>
              <a:rPr sz="2000" dirty="0">
                <a:latin typeface="Muli" panose="02000503040000020004" pitchFamily="2" charset="0"/>
              </a:rPr>
              <a:t>- Published data is reused or referenced in future publications from the same group, or collaborators. </a:t>
            </a:r>
          </a:p>
          <a:p>
            <a:pPr marL="149161" lvl="1" indent="-82296" defTabSz="740663">
              <a:spcBef>
                <a:spcPts val="800"/>
              </a:spcBef>
              <a:buChar char=" "/>
              <a:defRPr sz="1620"/>
            </a:pPr>
            <a:endParaRPr sz="2000" dirty="0">
              <a:latin typeface="Muli" panose="02000503040000020004" pitchFamily="2" charset="0"/>
            </a:endParaRPr>
          </a:p>
          <a:p>
            <a:pPr marL="149161" lvl="1" indent="-82296" defTabSz="740663">
              <a:spcBef>
                <a:spcPts val="800"/>
              </a:spcBef>
              <a:buChar char=" "/>
              <a:defRPr sz="1620"/>
            </a:pPr>
            <a:r>
              <a:rPr sz="2000" b="1" dirty="0">
                <a:latin typeface="Muli" panose="02000503040000020004" pitchFamily="2" charset="0"/>
              </a:rPr>
              <a:t>The original INS experimental data are processed and </a:t>
            </a:r>
            <a:r>
              <a:rPr sz="2000" b="1" dirty="0" err="1">
                <a:latin typeface="Muli" panose="02000503040000020004" pitchFamily="2" charset="0"/>
              </a:rPr>
              <a:t>analysed</a:t>
            </a:r>
            <a:r>
              <a:rPr sz="2000" b="1" dirty="0">
                <a:latin typeface="Muli" panose="02000503040000020004" pitchFamily="2" charset="0"/>
              </a:rPr>
              <a:t> more than once by the original PI and team. This can happen months / years after the original experiment based on results / motivations from subsequent experiments.</a:t>
            </a:r>
          </a:p>
          <a:p>
            <a:pPr marL="149161" lvl="1" indent="-82296" defTabSz="740663">
              <a:spcBef>
                <a:spcPts val="800"/>
              </a:spcBef>
              <a:buChar char=" "/>
              <a:defRPr sz="1620"/>
            </a:pPr>
            <a:r>
              <a:rPr sz="2000" b="1" dirty="0">
                <a:latin typeface="Muli" panose="02000503040000020004" pitchFamily="2" charset="0"/>
              </a:rPr>
              <a:t>The original team need to be able to reuse their own data </a:t>
            </a:r>
          </a:p>
          <a:p>
            <a:pPr marL="149161" lvl="1" indent="-82296" defTabSz="740663">
              <a:spcBef>
                <a:spcPts val="800"/>
              </a:spcBef>
              <a:buChar char=" "/>
              <a:defRPr sz="1620"/>
            </a:pPr>
            <a:r>
              <a:rPr sz="2000" dirty="0">
                <a:latin typeface="Muli" panose="02000503040000020004" pitchFamily="2" charset="0"/>
              </a:rPr>
              <a:t>- Reuse by third parties i.e. open scientific data.</a:t>
            </a:r>
          </a:p>
          <a:p>
            <a:pPr marL="573500" lvl="3" indent="-82296" defTabSz="740663">
              <a:spcBef>
                <a:spcPts val="800"/>
              </a:spcBef>
              <a:buChar char=" "/>
              <a:defRPr sz="1620"/>
            </a:pPr>
            <a:r>
              <a:rPr dirty="0">
                <a:latin typeface="Muli" panose="02000503040000020004" pitchFamily="2" charset="0"/>
              </a:rPr>
              <a:t>- Represents a real challenge.</a:t>
            </a:r>
          </a:p>
          <a:p>
            <a:pPr marL="573500" lvl="3" indent="-82296" defTabSz="740663">
              <a:spcBef>
                <a:spcPts val="800"/>
              </a:spcBef>
              <a:buChar char=" "/>
              <a:defRPr sz="1620"/>
            </a:pPr>
            <a:r>
              <a:rPr dirty="0">
                <a:latin typeface="Muli" panose="02000503040000020004" pitchFamily="2" charset="0"/>
              </a:rPr>
              <a:t>- Meta data, and rich meta data and auxiliary data are </a:t>
            </a:r>
            <a:r>
              <a:rPr dirty="0" err="1">
                <a:latin typeface="Muli" panose="02000503040000020004" pitchFamily="2" charset="0"/>
              </a:rPr>
              <a:t>essentai</a:t>
            </a:r>
            <a:r>
              <a:rPr dirty="0">
                <a:latin typeface="Muli" panose="02000503040000020004" pitchFamily="2" charset="0"/>
              </a:rPr>
              <a:t> </a:t>
            </a:r>
          </a:p>
          <a:p>
            <a:pPr marL="82296" indent="-82296" defTabSz="740663">
              <a:spcBef>
                <a:spcPts val="800"/>
              </a:spcBef>
              <a:defRPr sz="1620"/>
            </a:pPr>
            <a:endParaRPr sz="2000" dirty="0">
              <a:latin typeface="Muli" panose="02000503040000020004" pitchFamily="2" charset="0"/>
            </a:endParaRPr>
          </a:p>
          <a:p>
            <a:pPr marL="82296" indent="-82296" defTabSz="740663">
              <a:spcBef>
                <a:spcPts val="800"/>
              </a:spcBef>
              <a:defRPr sz="1620"/>
            </a:pPr>
            <a:r>
              <a:rPr sz="2000" b="1" dirty="0">
                <a:latin typeface="Muli" panose="02000503040000020004" pitchFamily="2" charset="0"/>
              </a:rPr>
              <a:t>DOIs for </a:t>
            </a:r>
            <a:r>
              <a:rPr lang="en-US" sz="2000" b="1" dirty="0" smtClean="0">
                <a:latin typeface="Muli" panose="02000503040000020004" pitchFamily="2" charset="0"/>
              </a:rPr>
              <a:t>data and </a:t>
            </a:r>
            <a:r>
              <a:rPr sz="2000" b="1" dirty="0" smtClean="0">
                <a:latin typeface="Muli" panose="02000503040000020004" pitchFamily="2" charset="0"/>
              </a:rPr>
              <a:t>software </a:t>
            </a:r>
            <a:r>
              <a:rPr sz="2000" b="1" dirty="0">
                <a:latin typeface="Muli" panose="02000503040000020004" pitchFamily="2" charset="0"/>
              </a:rPr>
              <a:t>releases</a:t>
            </a:r>
          </a:p>
        </p:txBody>
      </p:sp>
      <p:sp>
        <p:nvSpPr>
          <p:cNvPr id="166" name="In the context of research in Quantum magnetism using TOF inelastic neutron scattering"/>
          <p:cNvSpPr txBox="1"/>
          <p:nvPr/>
        </p:nvSpPr>
        <p:spPr>
          <a:xfrm>
            <a:off x="311839" y="922943"/>
            <a:ext cx="1025107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chemeClr val="accent1"/>
                </a:solidFill>
              </a:defRPr>
            </a:lvl1pPr>
          </a:lstStyle>
          <a:p>
            <a:r>
              <a:rPr sz="2400" dirty="0">
                <a:latin typeface="Muli" panose="02000503040000020004" pitchFamily="2" charset="0"/>
              </a:rPr>
              <a:t>In the context of research in Quantum magnetism using TOF inelastic </a:t>
            </a:r>
            <a:r>
              <a:rPr lang="en-US" sz="2400" dirty="0" smtClean="0">
                <a:latin typeface="Muli" panose="02000503040000020004" pitchFamily="2" charset="0"/>
              </a:rPr>
              <a:t/>
            </a:r>
            <a:br>
              <a:rPr lang="en-US" sz="2400" dirty="0" smtClean="0">
                <a:latin typeface="Muli" panose="02000503040000020004" pitchFamily="2" charset="0"/>
              </a:rPr>
            </a:br>
            <a:r>
              <a:rPr sz="2400" dirty="0" smtClean="0">
                <a:latin typeface="Muli" panose="02000503040000020004" pitchFamily="2" charset="0"/>
              </a:rPr>
              <a:t>neutron </a:t>
            </a:r>
            <a:r>
              <a:rPr sz="2400" dirty="0">
                <a:latin typeface="Muli" panose="02000503040000020004" pitchFamily="2" charset="0"/>
              </a:rPr>
              <a:t>scattering </a:t>
            </a:r>
          </a:p>
        </p:txBody>
      </p:sp>
      <p:sp>
        <p:nvSpPr>
          <p:cNvPr id="7" name="Rectangle 6"/>
          <p:cNvSpPr/>
          <p:nvPr/>
        </p:nvSpPr>
        <p:spPr>
          <a:xfrm>
            <a:off x="9992678" y="6380231"/>
            <a:ext cx="1957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Jon Taylor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240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13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4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5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3401D7-EE11-E14A-9FE7-338CF45E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91" y="391955"/>
            <a:ext cx="8909824" cy="919836"/>
          </a:xfrm>
        </p:spPr>
        <p:txBody>
          <a:bodyPr/>
          <a:lstStyle/>
          <a:p>
            <a:r>
              <a:rPr lang="da-DK" sz="4000" dirty="0" err="1">
                <a:solidFill>
                  <a:srgbClr val="A8507A"/>
                </a:solidFill>
              </a:rPr>
              <a:t>Reusability</a:t>
            </a:r>
            <a:r>
              <a:rPr lang="da-DK" sz="4000" dirty="0">
                <a:solidFill>
                  <a:srgbClr val="A8507A"/>
                </a:solidFill>
              </a:rPr>
              <a:t> of data – an </a:t>
            </a:r>
            <a:r>
              <a:rPr lang="da-DK" sz="4000" dirty="0" err="1">
                <a:solidFill>
                  <a:srgbClr val="A8507A"/>
                </a:solidFill>
              </a:rPr>
              <a:t>example</a:t>
            </a:r>
            <a:endParaRPr lang="da-DK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3D28D-A90F-1D40-90C1-1B53F49EB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u="sng" dirty="0" err="1">
                <a:latin typeface="Muli" panose="02000503040000020004" pitchFamily="2" charset="0"/>
              </a:rPr>
              <a:t>Supercooled</a:t>
            </a:r>
            <a:r>
              <a:rPr lang="da-DK" u="sng" dirty="0">
                <a:latin typeface="Muli" panose="02000503040000020004" pitchFamily="2" charset="0"/>
              </a:rPr>
              <a:t> </a:t>
            </a:r>
            <a:r>
              <a:rPr lang="da-DK" u="sng" dirty="0" err="1">
                <a:latin typeface="Muli" panose="02000503040000020004" pitchFamily="2" charset="0"/>
              </a:rPr>
              <a:t>water</a:t>
            </a:r>
            <a:endParaRPr lang="da-DK" u="sng" dirty="0">
              <a:latin typeface="Muli" panose="02000503040000020004" pitchFamily="2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46873AE-BADD-5348-A8C9-F7639306DF13}"/>
              </a:ext>
            </a:extLst>
          </p:cNvPr>
          <p:cNvSpPr txBox="1">
            <a:spLocks/>
          </p:cNvSpPr>
          <p:nvPr/>
        </p:nvSpPr>
        <p:spPr>
          <a:xfrm>
            <a:off x="462775" y="1795696"/>
            <a:ext cx="4337825" cy="4071704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>
                <a:solidFill>
                  <a:srgbClr val="4C4D4F"/>
                </a:solidFill>
                <a:latin typeface="Muli" pitchFamily="2" charset="77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a-DK" dirty="0"/>
              <a:t>QENS data </a:t>
            </a:r>
            <a:r>
              <a:rPr lang="da-DK" dirty="0" err="1"/>
              <a:t>published</a:t>
            </a:r>
            <a:r>
              <a:rPr lang="da-DK" dirty="0"/>
              <a:t> in 2011</a:t>
            </a:r>
          </a:p>
          <a:p>
            <a:pPr marL="0" indent="0">
              <a:buFont typeface="Arial"/>
              <a:buNone/>
            </a:pPr>
            <a:r>
              <a:rPr lang="da-DK" sz="2000" dirty="0"/>
              <a:t>(</a:t>
            </a:r>
            <a:r>
              <a:rPr lang="da-DK" sz="2000" i="1" dirty="0"/>
              <a:t>Qvist, </a:t>
            </a:r>
            <a:r>
              <a:rPr lang="da-DK" sz="2000" i="1" dirty="0" err="1"/>
              <a:t>Schober</a:t>
            </a:r>
            <a:r>
              <a:rPr lang="da-DK" sz="2000" i="1" dirty="0"/>
              <a:t> &amp; Halle, JCP 2011</a:t>
            </a:r>
            <a:r>
              <a:rPr lang="da-DK" sz="2000" dirty="0"/>
              <a:t>)</a:t>
            </a:r>
          </a:p>
          <a:p>
            <a:pPr marL="0" indent="0">
              <a:buFont typeface="Arial"/>
              <a:buNone/>
            </a:pPr>
            <a:endParaRPr lang="da-DK" dirty="0"/>
          </a:p>
          <a:p>
            <a:pPr marL="0" indent="0">
              <a:buFont typeface="Arial"/>
              <a:buNone/>
            </a:pPr>
            <a:r>
              <a:rPr lang="da-DK" dirty="0" err="1"/>
              <a:t>Reused</a:t>
            </a:r>
            <a:r>
              <a:rPr lang="da-DK" dirty="0"/>
              <a:t> in 2020 by </a:t>
            </a:r>
            <a:r>
              <a:rPr lang="da-DK" dirty="0" err="1"/>
              <a:t>different</a:t>
            </a:r>
            <a:r>
              <a:rPr lang="da-DK" dirty="0"/>
              <a:t> </a:t>
            </a:r>
            <a:r>
              <a:rPr lang="da-DK" dirty="0" err="1"/>
              <a:t>group</a:t>
            </a:r>
            <a:r>
              <a:rPr lang="da-DK" dirty="0"/>
              <a:t> of </a:t>
            </a:r>
            <a:r>
              <a:rPr lang="da-DK" dirty="0" err="1"/>
              <a:t>scientists</a:t>
            </a:r>
            <a:r>
              <a:rPr lang="da-DK" dirty="0"/>
              <a:t> for </a:t>
            </a:r>
            <a:r>
              <a:rPr lang="da-DK" dirty="0" err="1"/>
              <a:t>evaluating</a:t>
            </a:r>
            <a:r>
              <a:rPr lang="da-DK" dirty="0"/>
              <a:t> </a:t>
            </a:r>
            <a:r>
              <a:rPr lang="da-DK" dirty="0" err="1"/>
              <a:t>water</a:t>
            </a:r>
            <a:r>
              <a:rPr lang="da-DK" dirty="0"/>
              <a:t> models</a:t>
            </a:r>
          </a:p>
          <a:p>
            <a:pPr marL="0" indent="0">
              <a:buFont typeface="Arial"/>
              <a:buNone/>
            </a:pPr>
            <a:endParaRPr lang="da-DK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D734F26-975F-2948-8B19-D4D5C7E81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53" b="33007"/>
          <a:stretch/>
        </p:blipFill>
        <p:spPr bwMode="auto">
          <a:xfrm>
            <a:off x="5528132" y="2249693"/>
            <a:ext cx="5151443" cy="3389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8FCC833-30B8-324A-86F6-8DFCEF5846C7}"/>
              </a:ext>
            </a:extLst>
          </p:cNvPr>
          <p:cNvSpPr/>
          <p:nvPr/>
        </p:nvSpPr>
        <p:spPr>
          <a:xfrm>
            <a:off x="4929503" y="3429000"/>
            <a:ext cx="45720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81FC0-4CDA-3447-B32B-799ED155F988}"/>
              </a:ext>
            </a:extLst>
          </p:cNvPr>
          <p:cNvSpPr/>
          <p:nvPr/>
        </p:nvSpPr>
        <p:spPr>
          <a:xfrm>
            <a:off x="5867400" y="1981200"/>
            <a:ext cx="3810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8B0317E-F60C-BB47-8256-3E0A325D4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8"/>
          <a:stretch/>
        </p:blipFill>
        <p:spPr bwMode="auto">
          <a:xfrm>
            <a:off x="9619595" y="527964"/>
            <a:ext cx="1696300" cy="173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7B31C-041E-E742-B6D7-AD73B19D9732}"/>
              </a:ext>
            </a:extLst>
          </p:cNvPr>
          <p:cNvSpPr txBox="1"/>
          <p:nvPr/>
        </p:nvSpPr>
        <p:spPr>
          <a:xfrm>
            <a:off x="6248400" y="2486375"/>
            <a:ext cx="1919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T=293 K, Q=1.0 Å</a:t>
            </a:r>
            <a:r>
              <a:rPr lang="da-DK" baseline="30000" dirty="0"/>
              <a:t>-1</a:t>
            </a:r>
            <a:endParaRPr lang="da-DK" dirty="0"/>
          </a:p>
        </p:txBody>
      </p:sp>
      <p:sp>
        <p:nvSpPr>
          <p:cNvPr id="8" name="Rectangle 7"/>
          <p:cNvSpPr/>
          <p:nvPr/>
        </p:nvSpPr>
        <p:spPr>
          <a:xfrm>
            <a:off x="474591" y="6324600"/>
            <a:ext cx="218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Thomas Rod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75" y="4364248"/>
            <a:ext cx="5528855" cy="192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3" y="304800"/>
            <a:ext cx="10433824" cy="446276"/>
          </a:xfrm>
        </p:spPr>
        <p:txBody>
          <a:bodyPr/>
          <a:lstStyle/>
          <a:p>
            <a:pPr algn="l"/>
            <a:r>
              <a:rPr lang="en-US" sz="4000" u="sng" dirty="0" smtClean="0">
                <a:solidFill>
                  <a:srgbClr val="A8507A"/>
                </a:solidFill>
              </a:rPr>
              <a:t>ESRF : Use Cases</a:t>
            </a:r>
            <a:endParaRPr lang="en-US" sz="4000" u="sng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913" y="1419969"/>
            <a:ext cx="11043424" cy="5511039"/>
          </a:xfrm>
        </p:spPr>
        <p:txBody>
          <a:bodyPr/>
          <a:lstStyle/>
          <a:p>
            <a:pPr marL="457200" lvl="1" indent="0">
              <a:buNone/>
            </a:pPr>
            <a:r>
              <a:rPr lang="en-US" b="1" dirty="0" smtClean="0"/>
              <a:t>User 1</a:t>
            </a:r>
            <a:r>
              <a:rPr lang="en-US" dirty="0" smtClean="0"/>
              <a:t>: How can I download 5 TBs of raw data?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User 2</a:t>
            </a:r>
            <a:r>
              <a:rPr lang="en-US" dirty="0" smtClean="0"/>
              <a:t>: How can I search, view and process data remotely?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User 3</a:t>
            </a:r>
            <a:r>
              <a:rPr lang="en-US" dirty="0" smtClean="0"/>
              <a:t>: How can I access a </a:t>
            </a:r>
            <a:r>
              <a:rPr lang="en-US" dirty="0" err="1" smtClean="0"/>
              <a:t>Jupyter</a:t>
            </a:r>
            <a:r>
              <a:rPr lang="en-US" dirty="0" smtClean="0"/>
              <a:t> notebook to process my data?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User 4</a:t>
            </a:r>
            <a:r>
              <a:rPr lang="en-US" dirty="0" smtClean="0"/>
              <a:t>: How can I make my data open and get a DOI to cite?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User 5</a:t>
            </a:r>
            <a:r>
              <a:rPr lang="en-US" dirty="0" smtClean="0"/>
              <a:t>: How can I get credentials to login and use these services?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Beamline scientist</a:t>
            </a:r>
            <a:r>
              <a:rPr lang="en-US" dirty="0"/>
              <a:t>: How can I provide standard notebooks for processing data for my users</a:t>
            </a:r>
            <a:r>
              <a:rPr lang="en-US" dirty="0" smtClean="0"/>
              <a:t>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5093" y="3251"/>
            <a:ext cx="809625" cy="1362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213" y="1365326"/>
            <a:ext cx="2779387" cy="184823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74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3" y="304800"/>
            <a:ext cx="10433824" cy="446276"/>
          </a:xfrm>
        </p:spPr>
        <p:txBody>
          <a:bodyPr/>
          <a:lstStyle/>
          <a:p>
            <a:pPr algn="l"/>
            <a:r>
              <a:rPr lang="en-US" sz="4000" u="sng" dirty="0" smtClean="0">
                <a:solidFill>
                  <a:srgbClr val="A8507A"/>
                </a:solidFill>
              </a:rPr>
              <a:t>COVID-19 : Use Cases</a:t>
            </a:r>
            <a:endParaRPr lang="en-US" sz="4000" u="sng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365326"/>
            <a:ext cx="11043424" cy="5511039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C33C3E"/>
                </a:solidFill>
                <a:latin typeface="Muli" panose="02000503040000020004" pitchFamily="2" charset="0"/>
              </a:rPr>
              <a:t>PaNOSC</a:t>
            </a:r>
            <a: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  <a:t> + EOSC should offer: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Remote access</a:t>
            </a:r>
            <a:br>
              <a:rPr lang="en-US" dirty="0" smtClean="0"/>
            </a:b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Downloadable Metadata &amp; Raw </a:t>
            </a:r>
            <a:r>
              <a:rPr lang="en-US" dirty="0"/>
              <a:t>data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Software service to browse and </a:t>
            </a:r>
            <a:r>
              <a:rPr lang="en-US" dirty="0" err="1" smtClean="0"/>
              <a:t>analyse</a:t>
            </a:r>
            <a:r>
              <a:rPr lang="en-US" dirty="0" smtClean="0"/>
              <a:t> raw data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Platform as a service to do computations + simulations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Common space to share progress and workflows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365326"/>
            <a:ext cx="2512713" cy="16747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81163" y="6436360"/>
            <a:ext cx="9748837" cy="345440"/>
            <a:chOff x="1681163" y="6228257"/>
            <a:chExt cx="9748837" cy="345440"/>
          </a:xfrm>
        </p:grpSpPr>
        <p:sp>
          <p:nvSpPr>
            <p:cNvPr id="6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7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8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279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8507A"/>
                </a:solidFill>
              </a:rPr>
              <a:t>VISA </a:t>
            </a:r>
            <a:r>
              <a:rPr lang="en-US" dirty="0" smtClean="0">
                <a:solidFill>
                  <a:srgbClr val="A8507A"/>
                </a:solidFill>
              </a:rPr>
              <a:t>= ILL remote access for COVID-19</a:t>
            </a:r>
            <a:endParaRPr lang="en-US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Provide remote data analysis services with access to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Experimental data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Analysis software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Compute infrastructure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Support (IT and Scientific)</a:t>
            </a:r>
          </a:p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Make access as simple as possible using a web browser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Remote desktop as if the user was sitting in front of an ILL data treatment workstation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Easy and flexible machine management</a:t>
            </a:r>
          </a:p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Font typeface="Montserrat"/>
              <a:buChar char="●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Allow scientific collaborations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Sharing desktops</a:t>
            </a:r>
          </a:p>
          <a:p>
            <a:pPr marL="457200" lvl="0" defTabSz="914400">
              <a:lnSpc>
                <a:spcPct val="115000"/>
              </a:lnSpc>
              <a:spcBef>
                <a:spcPts val="0"/>
              </a:spcBef>
              <a:buClr>
                <a:srgbClr val="D50505"/>
              </a:buClr>
              <a:buSzPts val="1800"/>
              <a:buFont typeface="Montserrat"/>
              <a:buChar char="●"/>
            </a:pPr>
            <a:r>
              <a:rPr lang="en-US" sz="2000" kern="0" dirty="0">
                <a:solidFill>
                  <a:srgbClr val="D50505"/>
                </a:solidFill>
                <a:latin typeface="Muli" panose="02000503040000020004" pitchFamily="2" charset="0"/>
                <a:sym typeface="Montserrat"/>
              </a:rPr>
              <a:t>Enable remote experiments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Access Nomad (SCI) to perform instrument control</a:t>
            </a:r>
          </a:p>
          <a:p>
            <a:pPr marL="914400" lvl="1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Font typeface="Montserrat"/>
              <a:buChar char="○"/>
            </a:pPr>
            <a:r>
              <a:rPr lang="en-US" sz="2000" kern="0" dirty="0">
                <a:solidFill>
                  <a:srgbClr val="595959"/>
                </a:solidFill>
                <a:latin typeface="Muli" panose="02000503040000020004" pitchFamily="2" charset="0"/>
                <a:sym typeface="Montserrat"/>
              </a:rPr>
              <a:t>This is the current priority for the next reactor cycle (August)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32" y="564059"/>
            <a:ext cx="2512713" cy="16747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4591" y="6324600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380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675" y="338193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architecture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Very similar to </a:t>
            </a:r>
            <a:r>
              <a:rPr lang="en-US" b="0" dirty="0" err="1" smtClean="0"/>
              <a:t>PaNOSC</a:t>
            </a:r>
            <a:r>
              <a:rPr lang="en-US" b="0" dirty="0" smtClean="0"/>
              <a:t> portal architecture</a:t>
            </a:r>
            <a:endParaRPr lang="en-US" b="0" dirty="0"/>
          </a:p>
        </p:txBody>
      </p:sp>
      <p:grpSp>
        <p:nvGrpSpPr>
          <p:cNvPr id="32" name="Group 31"/>
          <p:cNvGrpSpPr/>
          <p:nvPr/>
        </p:nvGrpSpPr>
        <p:grpSpPr>
          <a:xfrm>
            <a:off x="697675" y="1905000"/>
            <a:ext cx="9665525" cy="4495800"/>
            <a:chOff x="697675" y="1905000"/>
            <a:chExt cx="8640475" cy="3876600"/>
          </a:xfrm>
        </p:grpSpPr>
        <p:sp>
          <p:nvSpPr>
            <p:cNvPr id="4" name="Google Shape;87;p18"/>
            <p:cNvSpPr/>
            <p:nvPr/>
          </p:nvSpPr>
          <p:spPr>
            <a:xfrm>
              <a:off x="2590800" y="1905000"/>
              <a:ext cx="3930300" cy="3876600"/>
            </a:xfrm>
            <a:prstGeom prst="rect">
              <a:avLst/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VISA</a:t>
              </a:r>
              <a:endParaRPr/>
            </a:p>
          </p:txBody>
        </p:sp>
        <p:sp>
          <p:nvSpPr>
            <p:cNvPr id="5" name="Google Shape;89;p18"/>
            <p:cNvSpPr/>
            <p:nvPr/>
          </p:nvSpPr>
          <p:spPr>
            <a:xfrm>
              <a:off x="2842400" y="2027475"/>
              <a:ext cx="32901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Web Application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Angular6</a:t>
              </a:r>
              <a:endParaRPr sz="1100"/>
            </a:p>
          </p:txBody>
        </p:sp>
        <p:sp>
          <p:nvSpPr>
            <p:cNvPr id="6" name="Google Shape;90;p18"/>
            <p:cNvSpPr/>
            <p:nvPr/>
          </p:nvSpPr>
          <p:spPr>
            <a:xfrm>
              <a:off x="2842400" y="3018800"/>
              <a:ext cx="15276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Instance Management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REST API</a:t>
              </a:r>
              <a:endParaRPr sz="1100"/>
            </a:p>
          </p:txBody>
        </p:sp>
        <p:sp>
          <p:nvSpPr>
            <p:cNvPr id="7" name="Google Shape;91;p18"/>
            <p:cNvSpPr/>
            <p:nvPr/>
          </p:nvSpPr>
          <p:spPr>
            <a:xfrm>
              <a:off x="4604900" y="3018800"/>
              <a:ext cx="15276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Remote Desktop Access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/>
                <a:t>Socket.io</a:t>
              </a:r>
              <a:endParaRPr sz="1100"/>
            </a:p>
          </p:txBody>
        </p:sp>
        <p:sp>
          <p:nvSpPr>
            <p:cNvPr id="8" name="Google Shape;92;p18"/>
            <p:cNvSpPr/>
            <p:nvPr/>
          </p:nvSpPr>
          <p:spPr>
            <a:xfrm>
              <a:off x="2880300" y="4363338"/>
              <a:ext cx="3290100" cy="372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Business logic</a:t>
              </a:r>
              <a:endParaRPr sz="1100"/>
            </a:p>
          </p:txBody>
        </p:sp>
        <p:sp>
          <p:nvSpPr>
            <p:cNvPr id="9" name="Google Shape;93;p18"/>
            <p:cNvSpPr/>
            <p:nvPr/>
          </p:nvSpPr>
          <p:spPr>
            <a:xfrm>
              <a:off x="697675" y="2458650"/>
              <a:ext cx="1335600" cy="6183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 dirty="0" err="1"/>
                <a:t>Keycloak</a:t>
              </a:r>
              <a:endParaRPr sz="1300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 err="1"/>
                <a:t>OpenID</a:t>
              </a:r>
              <a:r>
                <a:rPr lang="en-GB" sz="1100" dirty="0"/>
                <a:t> Connect</a:t>
              </a:r>
              <a:endParaRPr sz="1100" dirty="0"/>
            </a:p>
          </p:txBody>
        </p:sp>
        <p:sp>
          <p:nvSpPr>
            <p:cNvPr id="10" name="Google Shape;94;p18"/>
            <p:cNvSpPr/>
            <p:nvPr/>
          </p:nvSpPr>
          <p:spPr>
            <a:xfrm>
              <a:off x="3858000" y="5025000"/>
              <a:ext cx="1335600" cy="618300"/>
            </a:xfrm>
            <a:prstGeom prst="can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DB</a:t>
              </a:r>
              <a:endParaRPr/>
            </a:p>
          </p:txBody>
        </p:sp>
        <p:cxnSp>
          <p:nvCxnSpPr>
            <p:cNvPr id="11" name="Google Shape;95;p18"/>
            <p:cNvCxnSpPr>
              <a:stCxn id="5" idx="1"/>
              <a:endCxn id="9" idx="0"/>
            </p:cNvCxnSpPr>
            <p:nvPr/>
          </p:nvCxnSpPr>
          <p:spPr>
            <a:xfrm flipH="1">
              <a:off x="1365500" y="2336625"/>
              <a:ext cx="1476900" cy="1221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" name="Google Shape;96;p18"/>
            <p:cNvCxnSpPr>
              <a:stCxn id="5" idx="2"/>
              <a:endCxn id="6" idx="0"/>
            </p:cNvCxnSpPr>
            <p:nvPr/>
          </p:nvCxnSpPr>
          <p:spPr>
            <a:xfrm rot="5400000">
              <a:off x="3860450" y="2391675"/>
              <a:ext cx="372900" cy="8811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" name="Google Shape;97;p18"/>
            <p:cNvCxnSpPr>
              <a:stCxn id="5" idx="2"/>
              <a:endCxn id="7" idx="0"/>
            </p:cNvCxnSpPr>
            <p:nvPr/>
          </p:nvCxnSpPr>
          <p:spPr>
            <a:xfrm rot="-5400000" flipH="1">
              <a:off x="4741700" y="2391525"/>
              <a:ext cx="372900" cy="881400"/>
            </a:xfrm>
            <a:prstGeom prst="bentConnector3">
              <a:avLst>
                <a:gd name="adj1" fmla="val 5001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Google Shape;98;p18"/>
            <p:cNvCxnSpPr>
              <a:stCxn id="6" idx="2"/>
              <a:endCxn id="8" idx="0"/>
            </p:cNvCxnSpPr>
            <p:nvPr/>
          </p:nvCxnSpPr>
          <p:spPr>
            <a:xfrm rot="-5400000" flipH="1">
              <a:off x="3702650" y="3540650"/>
              <a:ext cx="726300" cy="9192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" name="Google Shape;99;p18"/>
            <p:cNvCxnSpPr>
              <a:stCxn id="7" idx="2"/>
              <a:endCxn id="8" idx="0"/>
            </p:cNvCxnSpPr>
            <p:nvPr/>
          </p:nvCxnSpPr>
          <p:spPr>
            <a:xfrm rot="5400000">
              <a:off x="4583900" y="3578600"/>
              <a:ext cx="726300" cy="8433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00;p18"/>
            <p:cNvCxnSpPr>
              <a:stCxn id="8" idx="2"/>
              <a:endCxn id="10" idx="1"/>
            </p:cNvCxnSpPr>
            <p:nvPr/>
          </p:nvCxnSpPr>
          <p:spPr>
            <a:xfrm rot="-5400000" flipH="1">
              <a:off x="4381200" y="4880388"/>
              <a:ext cx="288900" cy="600"/>
            </a:xfrm>
            <a:prstGeom prst="bentConnector3">
              <a:avLst>
                <a:gd name="adj1" fmla="val 4997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" name="Google Shape;101;p18"/>
            <p:cNvSpPr/>
            <p:nvPr/>
          </p:nvSpPr>
          <p:spPr>
            <a:xfrm>
              <a:off x="7338350" y="1905050"/>
              <a:ext cx="1999800" cy="33426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OpenStack</a:t>
              </a:r>
              <a:endParaRPr sz="1300"/>
            </a:p>
          </p:txBody>
        </p:sp>
        <p:sp>
          <p:nvSpPr>
            <p:cNvPr id="18" name="Google Shape;102;p18"/>
            <p:cNvSpPr/>
            <p:nvPr/>
          </p:nvSpPr>
          <p:spPr>
            <a:xfrm>
              <a:off x="7437800" y="4240650"/>
              <a:ext cx="1800900" cy="6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REST API</a:t>
              </a:r>
              <a:endParaRPr sz="1100"/>
            </a:p>
          </p:txBody>
        </p:sp>
        <p:sp>
          <p:nvSpPr>
            <p:cNvPr id="19" name="Google Shape;103;p18"/>
            <p:cNvSpPr/>
            <p:nvPr/>
          </p:nvSpPr>
          <p:spPr>
            <a:xfrm>
              <a:off x="7438000" y="2004650"/>
              <a:ext cx="1800900" cy="2014500"/>
            </a:xfrm>
            <a:prstGeom prst="rect">
              <a:avLst/>
            </a:prstGeom>
            <a:solidFill>
              <a:srgbClr val="FCE5C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0" name="Google Shape;104;p18"/>
            <p:cNvSpPr/>
            <p:nvPr/>
          </p:nvSpPr>
          <p:spPr>
            <a:xfrm>
              <a:off x="7879950" y="2409050"/>
              <a:ext cx="1282200" cy="14568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Linux VM</a:t>
              </a:r>
              <a:endParaRPr sz="1100"/>
            </a:p>
          </p:txBody>
        </p:sp>
        <p:sp>
          <p:nvSpPr>
            <p:cNvPr id="21" name="Google Shape;105;p18"/>
            <p:cNvSpPr/>
            <p:nvPr/>
          </p:nvSpPr>
          <p:spPr>
            <a:xfrm>
              <a:off x="7727550" y="2256650"/>
              <a:ext cx="1282200" cy="14568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Linux VM</a:t>
              </a:r>
              <a:endParaRPr sz="1100"/>
            </a:p>
          </p:txBody>
        </p:sp>
        <p:sp>
          <p:nvSpPr>
            <p:cNvPr id="22" name="Google Shape;106;p18"/>
            <p:cNvSpPr/>
            <p:nvPr/>
          </p:nvSpPr>
          <p:spPr>
            <a:xfrm>
              <a:off x="7575150" y="2104250"/>
              <a:ext cx="1282200" cy="1456800"/>
            </a:xfrm>
            <a:prstGeom prst="rect">
              <a:avLst/>
            </a:prstGeom>
            <a:solidFill>
              <a:srgbClr val="D0E0E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Linux VM</a:t>
              </a:r>
              <a:endParaRPr sz="1100"/>
            </a:p>
          </p:txBody>
        </p:sp>
        <p:sp>
          <p:nvSpPr>
            <p:cNvPr id="23" name="Google Shape;107;p18"/>
            <p:cNvSpPr/>
            <p:nvPr/>
          </p:nvSpPr>
          <p:spPr>
            <a:xfrm>
              <a:off x="7727550" y="2744525"/>
              <a:ext cx="977400" cy="7020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RDP / </a:t>
              </a:r>
              <a:endParaRPr sz="13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300"/>
                <a:t>guacd</a:t>
              </a:r>
              <a:endParaRPr sz="1100"/>
            </a:p>
          </p:txBody>
        </p:sp>
        <p:cxnSp>
          <p:nvCxnSpPr>
            <p:cNvPr id="24" name="Google Shape;108;p18"/>
            <p:cNvCxnSpPr>
              <a:stCxn id="8" idx="3"/>
              <a:endCxn id="18" idx="1"/>
            </p:cNvCxnSpPr>
            <p:nvPr/>
          </p:nvCxnSpPr>
          <p:spPr>
            <a:xfrm>
              <a:off x="6170400" y="4549788"/>
              <a:ext cx="1267500" cy="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109;p18"/>
            <p:cNvCxnSpPr>
              <a:stCxn id="18" idx="0"/>
              <a:endCxn id="19" idx="2"/>
            </p:cNvCxnSpPr>
            <p:nvPr/>
          </p:nvCxnSpPr>
          <p:spPr>
            <a:xfrm rot="-5400000">
              <a:off x="8227850" y="4129650"/>
              <a:ext cx="221400" cy="600"/>
            </a:xfrm>
            <a:prstGeom prst="bentConnector3">
              <a:avLst>
                <a:gd name="adj1" fmla="val 5002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10;p18"/>
            <p:cNvCxnSpPr>
              <a:stCxn id="7" idx="3"/>
              <a:endCxn id="23" idx="1"/>
            </p:cNvCxnSpPr>
            <p:nvPr/>
          </p:nvCxnSpPr>
          <p:spPr>
            <a:xfrm rot="10800000" flipH="1">
              <a:off x="6132500" y="3095450"/>
              <a:ext cx="1595100" cy="232500"/>
            </a:xfrm>
            <a:prstGeom prst="bentConnector3">
              <a:avLst>
                <a:gd name="adj1" fmla="val 50006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111;p18"/>
            <p:cNvSpPr txBox="1"/>
            <p:nvPr/>
          </p:nvSpPr>
          <p:spPr>
            <a:xfrm>
              <a:off x="1851050" y="3710250"/>
              <a:ext cx="17550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Instance </a:t>
              </a:r>
              <a:endParaRPr sz="1000">
                <a:solidFill>
                  <a:srgbClr val="0B5394"/>
                </a:solidFill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management</a:t>
              </a:r>
              <a:endParaRPr sz="1000">
                <a:solidFill>
                  <a:srgbClr val="0B5394"/>
                </a:solidFill>
              </a:endParaRPr>
            </a:p>
          </p:txBody>
        </p:sp>
        <p:sp>
          <p:nvSpPr>
            <p:cNvPr id="28" name="Google Shape;112;p18"/>
            <p:cNvSpPr txBox="1"/>
            <p:nvPr/>
          </p:nvSpPr>
          <p:spPr>
            <a:xfrm>
              <a:off x="5368850" y="3713450"/>
              <a:ext cx="17550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0B5394"/>
                  </a:solidFill>
                </a:rPr>
                <a:t>Session authorisation and</a:t>
              </a:r>
              <a:endParaRPr sz="1000" dirty="0">
                <a:solidFill>
                  <a:srgbClr val="0B5394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dirty="0">
                  <a:solidFill>
                    <a:srgbClr val="0B5394"/>
                  </a:solidFill>
                </a:rPr>
                <a:t>Session management</a:t>
              </a:r>
              <a:endParaRPr sz="1000" dirty="0">
                <a:solidFill>
                  <a:srgbClr val="0B5394"/>
                </a:solidFill>
              </a:endParaRPr>
            </a:p>
          </p:txBody>
        </p:sp>
        <p:sp>
          <p:nvSpPr>
            <p:cNvPr id="29" name="Google Shape;113;p18"/>
            <p:cNvSpPr txBox="1"/>
            <p:nvPr/>
          </p:nvSpPr>
          <p:spPr>
            <a:xfrm>
              <a:off x="770450" y="2004650"/>
              <a:ext cx="17550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Token creation</a:t>
              </a:r>
              <a:endParaRPr sz="1000">
                <a:solidFill>
                  <a:srgbClr val="0B5394"/>
                </a:solidFill>
              </a:endParaRPr>
            </a:p>
          </p:txBody>
        </p:sp>
        <p:cxnSp>
          <p:nvCxnSpPr>
            <p:cNvPr id="30" name="Google Shape;114;p18"/>
            <p:cNvCxnSpPr>
              <a:stCxn id="6" idx="1"/>
              <a:endCxn id="9" idx="2"/>
            </p:cNvCxnSpPr>
            <p:nvPr/>
          </p:nvCxnSpPr>
          <p:spPr>
            <a:xfrm rot="10800000">
              <a:off x="1365500" y="3076850"/>
              <a:ext cx="1476900" cy="2511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115;p18"/>
            <p:cNvSpPr txBox="1"/>
            <p:nvPr/>
          </p:nvSpPr>
          <p:spPr>
            <a:xfrm>
              <a:off x="852500" y="3375925"/>
              <a:ext cx="1755000" cy="33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0B5394"/>
                  </a:solidFill>
                </a:rPr>
                <a:t>Token validation</a:t>
              </a:r>
              <a:endParaRPr sz="1000">
                <a:solidFill>
                  <a:srgbClr val="0B5394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474591" y="6412468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36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37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38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260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578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remote services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Very similar to </a:t>
            </a:r>
            <a:r>
              <a:rPr lang="en-US" b="0" dirty="0" err="1" smtClean="0"/>
              <a:t>PaNOSC</a:t>
            </a:r>
            <a:r>
              <a:rPr lang="en-US" b="0" dirty="0" smtClean="0"/>
              <a:t> portal architecture</a:t>
            </a:r>
            <a:endParaRPr lang="en-US" b="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561331"/>
            <a:ext cx="10058400" cy="623110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4591" y="6324600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8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remote experiments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Very similar to </a:t>
            </a:r>
            <a:r>
              <a:rPr lang="en-US" b="0" dirty="0" err="1" smtClean="0"/>
              <a:t>PaNOSC</a:t>
            </a:r>
            <a:r>
              <a:rPr lang="en-US" b="0" dirty="0" smtClean="0"/>
              <a:t> portal architecture</a:t>
            </a:r>
            <a:endParaRPr lang="en-US" b="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884730"/>
            <a:ext cx="10058400" cy="55843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4591" y="6412468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58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219212"/>
            <a:ext cx="11278870" cy="4524375"/>
          </a:xfrm>
          <a:custGeom>
            <a:avLst/>
            <a:gdLst/>
            <a:ahLst/>
            <a:cxnLst/>
            <a:rect l="l" t="t" r="r" b="b"/>
            <a:pathLst>
              <a:path w="11278870" h="4524375">
                <a:moveTo>
                  <a:pt x="0" y="4523968"/>
                </a:moveTo>
                <a:lnTo>
                  <a:pt x="11278793" y="4523968"/>
                </a:lnTo>
                <a:lnTo>
                  <a:pt x="11278793" y="0"/>
                </a:lnTo>
                <a:lnTo>
                  <a:pt x="0" y="0"/>
                </a:lnTo>
                <a:lnTo>
                  <a:pt x="0" y="4523968"/>
                </a:lnTo>
                <a:close/>
              </a:path>
            </a:pathLst>
          </a:custGeom>
          <a:solidFill>
            <a:srgbClr val="EAEAEB"/>
          </a:solidFill>
        </p:spPr>
        <p:txBody>
          <a:bodyPr wrap="square" lIns="0" tIns="0" rIns="0" bIns="0" rtlCol="0"/>
          <a:lstStyle/>
          <a:p>
            <a:endParaRPr sz="1600">
              <a:latin typeface="Muli" pitchFamily="2" charset="77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776" y="381000"/>
            <a:ext cx="731004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4000" dirty="0" err="1">
                <a:solidFill>
                  <a:srgbClr val="A34773"/>
                </a:solidFill>
              </a:rPr>
              <a:t>PaNOSC</a:t>
            </a:r>
            <a:r>
              <a:rPr lang="en-GB" sz="4000" dirty="0">
                <a:solidFill>
                  <a:srgbClr val="A34773"/>
                </a:solidFill>
              </a:rPr>
              <a:t> </a:t>
            </a:r>
            <a:r>
              <a:rPr lang="en-GB" sz="4000" dirty="0" smtClean="0">
                <a:solidFill>
                  <a:srgbClr val="A34773"/>
                </a:solidFill>
              </a:rPr>
              <a:t>factsheet</a:t>
            </a:r>
            <a:endParaRPr sz="4000" spc="125" dirty="0">
              <a:solidFill>
                <a:srgbClr val="A34773"/>
              </a:solidFill>
            </a:endParaRPr>
          </a:p>
        </p:txBody>
      </p:sp>
      <p:pic>
        <p:nvPicPr>
          <p:cNvPr id="8" name="Picture 2" descr="https://lh5.googleusercontent.com/ZmJgH0SoqxQJ0LA-v3Rb7WqRt9KO5MW6Z34Oe3WUvt_3nWcLDwQpmnBxjSTv3sQreW90kJou3O_z01RBBIdgyCNf-_rXDm7Ive_nnmIearfz_GCdO9h5BUk63mDr-JE4FVu0qz4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" r="491"/>
          <a:stretch/>
        </p:blipFill>
        <p:spPr bwMode="auto">
          <a:xfrm>
            <a:off x="7941256" y="2952816"/>
            <a:ext cx="2607617" cy="9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55100" y="3827932"/>
            <a:ext cx="27799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 smtClean="0">
                <a:solidFill>
                  <a:srgbClr val="FF0000"/>
                </a:solidFill>
              </a:rPr>
              <a:t>P</a:t>
            </a:r>
            <a:r>
              <a:rPr lang="en-GB" sz="1100" dirty="0" smtClean="0"/>
              <a:t>hoton </a:t>
            </a:r>
            <a:r>
              <a:rPr lang="en-GB" sz="1100" b="1" dirty="0" smtClean="0">
                <a:solidFill>
                  <a:srgbClr val="FF0000"/>
                </a:solidFill>
              </a:rPr>
              <a:t>a</a:t>
            </a:r>
            <a:r>
              <a:rPr lang="en-GB" sz="1100" dirty="0" smtClean="0"/>
              <a:t>nd </a:t>
            </a:r>
            <a:r>
              <a:rPr lang="en-GB" sz="1100" b="1" dirty="0" smtClean="0">
                <a:solidFill>
                  <a:srgbClr val="FF0000"/>
                </a:solidFill>
              </a:rPr>
              <a:t>N</a:t>
            </a:r>
            <a:r>
              <a:rPr lang="en-GB" sz="1100" dirty="0" smtClean="0"/>
              <a:t>eutron </a:t>
            </a:r>
            <a:r>
              <a:rPr lang="en-GB" sz="1100" b="1" dirty="0" smtClean="0">
                <a:solidFill>
                  <a:srgbClr val="FF0000"/>
                </a:solidFill>
              </a:rPr>
              <a:t>O</a:t>
            </a:r>
            <a:r>
              <a:rPr lang="en-GB" sz="1100" dirty="0" smtClean="0"/>
              <a:t>pen </a:t>
            </a:r>
            <a:r>
              <a:rPr lang="en-GB" sz="1100" b="1" dirty="0" smtClean="0">
                <a:solidFill>
                  <a:srgbClr val="FF0000"/>
                </a:solidFill>
              </a:rPr>
              <a:t>S</a:t>
            </a:r>
            <a:r>
              <a:rPr lang="en-GB" sz="1100" dirty="0" smtClean="0"/>
              <a:t>cience </a:t>
            </a:r>
            <a:r>
              <a:rPr lang="en-GB" sz="1100" b="1" dirty="0" smtClean="0">
                <a:solidFill>
                  <a:srgbClr val="FF0000"/>
                </a:solidFill>
              </a:rPr>
              <a:t>C</a:t>
            </a:r>
            <a:r>
              <a:rPr lang="en-GB" sz="1100" dirty="0" smtClean="0"/>
              <a:t>loud</a:t>
            </a:r>
            <a:endParaRPr lang="en-GB" sz="11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581" y="1896385"/>
            <a:ext cx="792088" cy="979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725" y="2056149"/>
            <a:ext cx="827310" cy="770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247" y="4160713"/>
            <a:ext cx="1494083" cy="8039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1" b="19159"/>
          <a:stretch/>
        </p:blipFill>
        <p:spPr>
          <a:xfrm>
            <a:off x="9597446" y="4195456"/>
            <a:ext cx="1037582" cy="6859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8816" y="3099462"/>
            <a:ext cx="1085850" cy="609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2819" y="3000267"/>
            <a:ext cx="848494" cy="663259"/>
          </a:xfrm>
          <a:prstGeom prst="rect">
            <a:avLst/>
          </a:prstGeom>
        </p:spPr>
      </p:pic>
      <p:sp>
        <p:nvSpPr>
          <p:cNvPr id="17" name="Cloud 16"/>
          <p:cNvSpPr/>
          <p:nvPr/>
        </p:nvSpPr>
        <p:spPr>
          <a:xfrm>
            <a:off x="6896640" y="2611001"/>
            <a:ext cx="5328592" cy="3548563"/>
          </a:xfrm>
          <a:prstGeom prst="cloud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69" y="2876588"/>
            <a:ext cx="2611403" cy="1212954"/>
          </a:xfrm>
          <a:prstGeom prst="rect">
            <a:avLst/>
          </a:prstGeom>
        </p:spPr>
      </p:pic>
      <p:sp>
        <p:nvSpPr>
          <p:cNvPr id="19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latin typeface="Muli" pitchFamily="2" charset="77"/>
                <a:cs typeface="Arial"/>
              </a:rPr>
              <a:t>This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project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has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received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funding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from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the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European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Horizon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2020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research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and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under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grant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latin typeface="Muli" pitchFamily="2" charset="77"/>
                <a:cs typeface="Arial"/>
              </a:rPr>
              <a:t> No. </a:t>
            </a:r>
            <a:r>
              <a:rPr sz="750" spc="30" dirty="0"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grpSp>
        <p:nvGrpSpPr>
          <p:cNvPr id="20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21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215" y="2088779"/>
            <a:ext cx="728374" cy="7283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948" y="4890582"/>
            <a:ext cx="660683" cy="671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076719"/>
            <a:ext cx="4897516" cy="480936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1" y="1219212"/>
            <a:ext cx="6553200" cy="4524375"/>
          </a:xfrm>
          <a:prstGeom prst="rect">
            <a:avLst/>
          </a:prstGeom>
          <a:solidFill>
            <a:srgbClr val="E7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ts val="1000"/>
              </a:spcAft>
              <a:buFont typeface="Arial" pitchFamily="34" charset="0"/>
              <a:defRPr b="1" kern="1200">
                <a:solidFill>
                  <a:srgbClr val="0098D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ts val="1500"/>
              </a:spcAft>
              <a:buFont typeface="Arial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ts val="50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>
                <a:srgbClr val="0098D4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98D4"/>
              </a:buClr>
              <a:buFont typeface="ITCOfficinaSans LT Book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600" spc="-1" dirty="0" smtClean="0">
                <a:solidFill>
                  <a:prstClr val="black"/>
                </a:solidFill>
                <a:latin typeface="Arial"/>
              </a:rPr>
              <a:t>Call:</a:t>
            </a:r>
            <a:r>
              <a:rPr lang="en-US" sz="1600" spc="-1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Horizon 2020 InfraEOSC-04 </a:t>
            </a:r>
          </a:p>
          <a:p>
            <a:pPr>
              <a:spcAft>
                <a:spcPts val="600"/>
              </a:spcAft>
            </a:pPr>
            <a:r>
              <a:rPr lang="en-US" sz="1600" spc="-1" dirty="0" smtClean="0">
                <a:solidFill>
                  <a:srgbClr val="000000"/>
                </a:solidFill>
                <a:latin typeface="Arial"/>
              </a:rPr>
              <a:t>Partners: </a:t>
            </a:r>
            <a:r>
              <a:rPr lang="en-GB" sz="1600" dirty="0" smtClean="0">
                <a:solidFill>
                  <a:srgbClr val="0070C0"/>
                </a:solidFill>
                <a:latin typeface="Arial"/>
              </a:rPr>
              <a:t>ESRF, ILL, XFEL.EU, ESS, CERIC-ERIC, ELI-DC, EGI</a:t>
            </a:r>
          </a:p>
          <a:p>
            <a:pPr>
              <a:spcAft>
                <a:spcPts val="60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/>
              </a:rPr>
              <a:t>Description:</a:t>
            </a:r>
            <a:r>
              <a:rPr lang="en-GB" sz="1600" b="0" dirty="0" smtClean="0">
                <a:solidFill>
                  <a:srgbClr val="0070C0"/>
                </a:solidFill>
                <a:latin typeface="Arial"/>
              </a:rPr>
              <a:t> </a:t>
            </a:r>
            <a:r>
              <a:rPr lang="en-GB" sz="1600" dirty="0" smtClean="0">
                <a:solidFill>
                  <a:srgbClr val="0070C0"/>
                </a:solidFill>
                <a:latin typeface="Arial"/>
              </a:rPr>
              <a:t>cluster of ESFRI Photon and Neutron sources</a:t>
            </a:r>
          </a:p>
          <a:p>
            <a:pPr>
              <a:spcAft>
                <a:spcPts val="600"/>
              </a:spcAft>
            </a:pPr>
            <a:r>
              <a:rPr lang="en-GB" sz="1600" dirty="0" smtClean="0">
                <a:solidFill>
                  <a:prstClr val="black"/>
                </a:solidFill>
                <a:latin typeface="Arial"/>
              </a:rPr>
              <a:t>Observers/non-funded: </a:t>
            </a:r>
            <a:r>
              <a:rPr lang="en-GB" sz="1600" dirty="0" smtClean="0">
                <a:solidFill>
                  <a:srgbClr val="0070C0"/>
                </a:solidFill>
                <a:latin typeface="Arial"/>
              </a:rPr>
              <a:t> GÉANT, EUDAT, national RIs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GB" sz="1600" dirty="0" smtClean="0">
                <a:solidFill>
                  <a:prstClr val="black"/>
                </a:solidFill>
                <a:latin typeface="Arial"/>
              </a:rPr>
              <a:t>Linked 3</a:t>
            </a:r>
            <a:r>
              <a:rPr lang="en-GB" sz="1600" baseline="30000" dirty="0" smtClean="0">
                <a:solidFill>
                  <a:prstClr val="black"/>
                </a:solidFill>
                <a:latin typeface="Arial"/>
              </a:rPr>
              <a:t>rd</a:t>
            </a:r>
            <a:r>
              <a:rPr lang="en-GB" sz="1600" dirty="0" smtClean="0">
                <a:solidFill>
                  <a:prstClr val="black"/>
                </a:solidFill>
                <a:latin typeface="Arial"/>
              </a:rPr>
              <a:t> parties via EGI:  </a:t>
            </a:r>
            <a:r>
              <a:rPr lang="en-GB" sz="1600" dirty="0" smtClean="0">
                <a:solidFill>
                  <a:srgbClr val="0070C0"/>
                </a:solidFill>
                <a:latin typeface="Arial"/>
              </a:rPr>
              <a:t>DESY, STFC, CESNET</a:t>
            </a:r>
            <a:endParaRPr lang="en-GB" sz="1600" dirty="0">
              <a:solidFill>
                <a:srgbClr val="0070C0"/>
              </a:solidFill>
              <a:latin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latin typeface="Arial"/>
              </a:rPr>
              <a:t>Status</a:t>
            </a:r>
            <a:r>
              <a:rPr lang="en-US" sz="1600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Started 1/12/2018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err="1">
                <a:solidFill>
                  <a:prstClr val="black"/>
                </a:solidFill>
                <a:latin typeface="Arial"/>
              </a:rPr>
              <a:t>Github</a:t>
            </a:r>
            <a:r>
              <a:rPr lang="en-US" sz="1600" spc="-1" dirty="0">
                <a:solidFill>
                  <a:srgbClr val="0070C0"/>
                </a:solidFill>
                <a:latin typeface="Arial"/>
              </a:rPr>
              <a:t>: https://github.com/panosc-eu </a:t>
            </a:r>
            <a:endParaRPr lang="en-US" sz="1600" b="0" spc="-1" dirty="0" smtClean="0">
              <a:solidFill>
                <a:srgbClr val="0070C0"/>
              </a:solidFill>
              <a:latin typeface="Arial"/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prstClr val="black"/>
                </a:solidFill>
                <a:latin typeface="Arial"/>
              </a:rPr>
              <a:t>Home page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: https://panosc.eu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prstClr val="black"/>
                </a:solidFill>
                <a:latin typeface="Arial"/>
              </a:rPr>
              <a:t>Twitter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: @</a:t>
            </a:r>
            <a:r>
              <a:rPr lang="en-US" sz="1600" spc="-1" dirty="0" err="1" smtClean="0">
                <a:solidFill>
                  <a:srgbClr val="0070C0"/>
                </a:solidFill>
                <a:latin typeface="Arial"/>
              </a:rPr>
              <a:t>PaNOSC_eu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 #PaNOSC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latin typeface="Arial"/>
              </a:rPr>
              <a:t>Budget: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12 M€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prstClr val="black"/>
                </a:solidFill>
                <a:latin typeface="Arial"/>
              </a:rPr>
              <a:t>Coordinator:</a:t>
            </a:r>
            <a:r>
              <a:rPr lang="en-US" sz="1600" b="0" spc="-1" dirty="0" smtClean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ESRF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latin typeface="Arial"/>
              </a:rPr>
              <a:t>Started: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1/12/2018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1600" spc="-1" dirty="0" smtClean="0">
                <a:solidFill>
                  <a:srgbClr val="000000"/>
                </a:solidFill>
                <a:latin typeface="Arial"/>
              </a:rPr>
              <a:t>Duration: </a:t>
            </a:r>
            <a:r>
              <a:rPr lang="en-US" sz="1600" spc="-1" dirty="0" smtClean="0">
                <a:solidFill>
                  <a:srgbClr val="0070C0"/>
                </a:solidFill>
                <a:latin typeface="Arial"/>
              </a:rPr>
              <a:t>4 years</a:t>
            </a:r>
          </a:p>
        </p:txBody>
      </p:sp>
    </p:spTree>
    <p:extLst>
      <p:ext uri="{BB962C8B-B14F-4D97-AF65-F5344CB8AC3E}">
        <p14:creationId xmlns:p14="http://schemas.microsoft.com/office/powerpoint/2010/main" val="3300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remote analysis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Very similar to </a:t>
            </a:r>
            <a:r>
              <a:rPr lang="en-US" b="0" dirty="0" err="1" smtClean="0"/>
              <a:t>PaNOSC</a:t>
            </a:r>
            <a:r>
              <a:rPr lang="en-US" b="0" dirty="0" smtClean="0"/>
              <a:t> portal architecture</a:t>
            </a:r>
            <a:endParaRPr lang="en-US" b="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5" y="1298917"/>
            <a:ext cx="10058400" cy="47559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4591" y="6324600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ILL VISA remote services usage since 11 August 2020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981200"/>
            <a:ext cx="10058400" cy="4038600"/>
          </a:xfrm>
        </p:spPr>
        <p:txBody>
          <a:bodyPr/>
          <a:lstStyle/>
          <a:p>
            <a:r>
              <a:rPr lang="en-US" b="0" dirty="0"/>
              <a:t>Number of instances by type of user</a:t>
            </a:r>
            <a:r>
              <a:rPr lang="en-US" b="0" dirty="0" smtClean="0"/>
              <a:t>:</a:t>
            </a:r>
            <a:endParaRPr lang="en-US" b="0" dirty="0"/>
          </a:p>
          <a:p>
            <a:r>
              <a:rPr lang="en-US" dirty="0"/>
              <a:t>Instrument </a:t>
            </a:r>
            <a:r>
              <a:rPr lang="en-US" dirty="0" err="1"/>
              <a:t>Responsibles</a:t>
            </a:r>
            <a:r>
              <a:rPr lang="en-US" b="0" dirty="0"/>
              <a:t>       </a:t>
            </a:r>
            <a:r>
              <a:rPr lang="en-US" b="0" dirty="0" smtClean="0"/>
              <a:t>	</a:t>
            </a:r>
            <a:r>
              <a:rPr lang="en-US" dirty="0" smtClean="0"/>
              <a:t>291</a:t>
            </a:r>
            <a:endParaRPr lang="en-US" dirty="0"/>
          </a:p>
          <a:p>
            <a:r>
              <a:rPr lang="en-US" dirty="0"/>
              <a:t>External users                </a:t>
            </a:r>
            <a:r>
              <a:rPr lang="en-US" dirty="0" smtClean="0"/>
              <a:t>		235</a:t>
            </a:r>
          </a:p>
          <a:p>
            <a:endParaRPr lang="en-US" b="0" dirty="0"/>
          </a:p>
          <a:p>
            <a:r>
              <a:rPr lang="en-US" b="0" dirty="0" smtClean="0"/>
              <a:t>Session </a:t>
            </a:r>
            <a:r>
              <a:rPr lang="en-US" b="0" dirty="0"/>
              <a:t>stats</a:t>
            </a:r>
            <a:r>
              <a:rPr lang="en-US" b="0" dirty="0" smtClean="0"/>
              <a:t>:</a:t>
            </a:r>
            <a:endParaRPr lang="en-US" b="0" dirty="0"/>
          </a:p>
          <a:p>
            <a:r>
              <a:rPr lang="en-US" b="0" dirty="0"/>
              <a:t>User type                   </a:t>
            </a:r>
            <a:r>
              <a:rPr lang="en-US" b="0" dirty="0" smtClean="0"/>
              <a:t>			Count       </a:t>
            </a:r>
            <a:r>
              <a:rPr lang="en-US" b="0" dirty="0"/>
              <a:t>Average duration (m)</a:t>
            </a:r>
          </a:p>
          <a:p>
            <a:r>
              <a:rPr lang="en-US" dirty="0"/>
              <a:t>Instrument responsible      </a:t>
            </a:r>
            <a:r>
              <a:rPr lang="en-US" dirty="0" smtClean="0"/>
              <a:t>	3614</a:t>
            </a:r>
            <a:r>
              <a:rPr lang="en-US" b="0" dirty="0" smtClean="0"/>
              <a:t>        </a:t>
            </a:r>
            <a:r>
              <a:rPr lang="en-US" dirty="0"/>
              <a:t>121</a:t>
            </a:r>
          </a:p>
          <a:p>
            <a:r>
              <a:rPr lang="en-US" dirty="0"/>
              <a:t>External user               </a:t>
            </a:r>
            <a:r>
              <a:rPr lang="en-US" b="0" dirty="0" smtClean="0"/>
              <a:t>			</a:t>
            </a:r>
            <a:r>
              <a:rPr lang="en-US" dirty="0" smtClean="0"/>
              <a:t>3578</a:t>
            </a:r>
            <a:r>
              <a:rPr lang="en-US" b="0" dirty="0" smtClean="0"/>
              <a:t>        </a:t>
            </a:r>
            <a:r>
              <a:rPr lang="en-US" dirty="0"/>
              <a:t>99</a:t>
            </a:r>
          </a:p>
        </p:txBody>
      </p:sp>
      <p:sp>
        <p:nvSpPr>
          <p:cNvPr id="5" name="Rectangle 4"/>
          <p:cNvSpPr/>
          <p:nvPr/>
        </p:nvSpPr>
        <p:spPr>
          <a:xfrm>
            <a:off x="474591" y="6324600"/>
            <a:ext cx="4282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Jamie Hall (ILL) + Stuart Caunt (ILL)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81163" y="6512560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75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68" y="179392"/>
            <a:ext cx="11676700" cy="44627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PaNOSC</a:t>
            </a:r>
            <a:r>
              <a:rPr lang="en-US" dirty="0" smtClean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 making Data Policies FAIR</a:t>
            </a:r>
            <a:endParaRPr lang="en-US" dirty="0">
              <a:solidFill>
                <a:srgbClr val="A34773"/>
              </a:solidFill>
              <a:latin typeface="Muli" panose="02000503040000020004" pitchFamily="2" charset="0"/>
              <a:cs typeface="JasmineUPC" pitchFamily="18" charset="-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200" y="6132083"/>
            <a:ext cx="9748837" cy="345440"/>
            <a:chOff x="1681163" y="6228257"/>
            <a:chExt cx="9748837" cy="345440"/>
          </a:xfrm>
        </p:grpSpPr>
        <p:sp>
          <p:nvSpPr>
            <p:cNvPr id="19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2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2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30" name="Rectangle 29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8064A2"/>
                </a:solidFill>
              </a:rPr>
              <a:t>WP2</a:t>
            </a:r>
            <a:endParaRPr lang="en-US" sz="4000" b="1" dirty="0">
              <a:solidFill>
                <a:srgbClr val="8064A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/>
          <a:srcRect l="19328" r="39322"/>
          <a:stretch/>
        </p:blipFill>
        <p:spPr>
          <a:xfrm>
            <a:off x="152399" y="873362"/>
            <a:ext cx="4336888" cy="501532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168093" y="3087461"/>
            <a:ext cx="1447800" cy="914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764" y="858653"/>
            <a:ext cx="4737349" cy="50300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9708" y="6483969"/>
            <a:ext cx="10364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Next step </a:t>
            </a:r>
            <a:r>
              <a:rPr lang="en-US" dirty="0" smtClean="0">
                <a:solidFill>
                  <a:srgbClr val="FF0000"/>
                </a:solidFill>
                <a:latin typeface="Muli" panose="02000503040000020004" pitchFamily="2" charset="0"/>
              </a:rPr>
              <a:t>is to implement templates for </a:t>
            </a:r>
            <a:r>
              <a:rPr lang="en-US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Data Management Plans </a:t>
            </a:r>
            <a:r>
              <a:rPr lang="en-US" dirty="0" smtClean="0">
                <a:solidFill>
                  <a:srgbClr val="FF0000"/>
                </a:solidFill>
                <a:latin typeface="Muli" panose="02000503040000020004" pitchFamily="2" charset="0"/>
              </a:rPr>
              <a:t>/ </a:t>
            </a:r>
            <a:r>
              <a:rPr lang="en-US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Computational Needs Plans</a:t>
            </a:r>
            <a:endParaRPr lang="en-US" b="1" dirty="0">
              <a:solidFill>
                <a:srgbClr val="FF0000"/>
              </a:solidFill>
              <a:latin typeface="Muli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35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294870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Citing DOIs for DATA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777" y="1194561"/>
            <a:ext cx="10129024" cy="1004982"/>
          </a:xfrm>
        </p:spPr>
        <p:txBody>
          <a:bodyPr/>
          <a:lstStyle/>
          <a:p>
            <a:r>
              <a:rPr lang="en-US" dirty="0" smtClean="0"/>
              <a:t>Users must cite data DOIs in publications</a:t>
            </a:r>
          </a:p>
          <a:p>
            <a:r>
              <a:rPr lang="en-US" dirty="0" smtClean="0"/>
              <a:t>Journals must request DOIs for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54"/>
          <a:stretch/>
        </p:blipFill>
        <p:spPr>
          <a:xfrm>
            <a:off x="7010400" y="1914525"/>
            <a:ext cx="4953000" cy="410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08089"/>
            <a:ext cx="6372225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5400" y="6047874"/>
            <a:ext cx="5182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4"/>
              </a:rPr>
              <a:t>Watch the video here 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youtu.be/ekn0qicVFJM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1163" y="64363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054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00" y="325781"/>
            <a:ext cx="11676700" cy="446276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PaNOSC</a:t>
            </a:r>
            <a:r>
              <a:rPr lang="en-US" dirty="0" smtClean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 has 6 </a:t>
            </a:r>
            <a:r>
              <a:rPr lang="en-US" dirty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data catalogues with different APIs + </a:t>
            </a:r>
            <a:r>
              <a:rPr lang="en-US" dirty="0" smtClean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UIs</a:t>
            </a:r>
            <a:endParaRPr lang="en-US" dirty="0">
              <a:solidFill>
                <a:srgbClr val="A34773"/>
              </a:solidFill>
              <a:latin typeface="Muli" panose="02000503040000020004" pitchFamily="2" charset="0"/>
              <a:cs typeface="JasmineUPC" pitchFamily="18" charset="-34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latin typeface="Muli" pitchFamily="2" charset="77"/>
                <a:cs typeface="Arial"/>
              </a:rPr>
              <a:t>This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project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has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received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funding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from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the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European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Horizon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2020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research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and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under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grant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latin typeface="Muli" pitchFamily="2" charset="77"/>
                <a:cs typeface="Arial"/>
              </a:rPr>
              <a:t> No. </a:t>
            </a:r>
            <a:r>
              <a:rPr sz="750" spc="30" dirty="0"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grpSp>
        <p:nvGrpSpPr>
          <p:cNvPr id="20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21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5300" y="1673419"/>
            <a:ext cx="10838500" cy="4193981"/>
            <a:chOff x="134300" y="1563810"/>
            <a:chExt cx="8893437" cy="3525938"/>
          </a:xfrm>
        </p:grpSpPr>
        <p:sp>
          <p:nvSpPr>
            <p:cNvPr id="4" name="Flowchart: Magnetic Disk 3"/>
            <p:cNvSpPr/>
            <p:nvPr/>
          </p:nvSpPr>
          <p:spPr>
            <a:xfrm>
              <a:off x="229872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ESRF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icat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" name="Flowchart: Magnetic Disk 4"/>
            <p:cNvSpPr/>
            <p:nvPr/>
          </p:nvSpPr>
          <p:spPr>
            <a:xfrm>
              <a:off x="1717566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CERIC</a:t>
              </a:r>
            </a:p>
            <a:p>
              <a:pPr algn="ctr"/>
              <a:r>
                <a:rPr lang="en-US"/>
                <a:t>(icat)</a:t>
              </a:r>
              <a:endParaRPr lang="en-US" dirty="0"/>
            </a:p>
          </p:txBody>
        </p:sp>
        <p:sp>
          <p:nvSpPr>
            <p:cNvPr id="6" name="Flowchart: Magnetic Disk 5"/>
            <p:cNvSpPr/>
            <p:nvPr/>
          </p:nvSpPr>
          <p:spPr>
            <a:xfrm>
              <a:off x="7668344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XFEL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MyMdc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3205260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ESS</a:t>
              </a:r>
            </a:p>
            <a:p>
              <a:pPr algn="ctr"/>
              <a:r>
                <a:rPr lang="en-US"/>
                <a:t>(SciCat)</a:t>
              </a:r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4692954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ILL </a:t>
              </a:r>
            </a:p>
            <a:p>
              <a:pPr algn="ctr"/>
              <a:r>
                <a:rPr lang="en-US" dirty="0"/>
                <a:t>(local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6180648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ELI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tbd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00" y="1878739"/>
              <a:ext cx="3166532" cy="14577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044" y="1886582"/>
              <a:ext cx="3166293" cy="14597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1720" y="1563810"/>
              <a:ext cx="2066017" cy="1920448"/>
            </a:xfrm>
            <a:prstGeom prst="rect">
              <a:avLst/>
            </a:prstGeom>
          </p:spPr>
        </p:pic>
        <p:sp>
          <p:nvSpPr>
            <p:cNvPr id="14" name="Up Arrow 13"/>
            <p:cNvSpPr/>
            <p:nvPr/>
          </p:nvSpPr>
          <p:spPr>
            <a:xfrm>
              <a:off x="669098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2203563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5144351" y="3212042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8107570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Up Arrow 32"/>
          <p:cNvSpPr/>
          <p:nvPr/>
        </p:nvSpPr>
        <p:spPr>
          <a:xfrm>
            <a:off x="4799398" y="3632277"/>
            <a:ext cx="421288" cy="543664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/>
          <p:cNvSpPr/>
          <p:nvPr/>
        </p:nvSpPr>
        <p:spPr>
          <a:xfrm>
            <a:off x="8429366" y="3644309"/>
            <a:ext cx="421288" cy="543664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8064A2"/>
                </a:solidFill>
              </a:rPr>
              <a:t>WP3</a:t>
            </a:r>
            <a:endParaRPr lang="en-US" sz="4000" b="1" dirty="0">
              <a:solidFill>
                <a:srgbClr val="8064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422224"/>
            <a:ext cx="10547490" cy="615553"/>
          </a:xfrm>
        </p:spPr>
        <p:txBody>
          <a:bodyPr/>
          <a:lstStyle/>
          <a:p>
            <a:r>
              <a:rPr lang="en-US" sz="4000" dirty="0" err="1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PaNOSC</a:t>
            </a:r>
            <a:r>
              <a:rPr lang="en-US" sz="4000" dirty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 </a:t>
            </a:r>
            <a:r>
              <a:rPr lang="en-US" sz="4000" dirty="0" smtClean="0">
                <a:solidFill>
                  <a:srgbClr val="A34773"/>
                </a:solidFill>
                <a:latin typeface="Muli" panose="02000503040000020004" pitchFamily="2" charset="0"/>
                <a:cs typeface="JasmineUPC" pitchFamily="18" charset="-34"/>
              </a:rPr>
              <a:t>common search API across all sites</a:t>
            </a:r>
            <a:endParaRPr lang="en-US" sz="4000" dirty="0">
              <a:solidFill>
                <a:srgbClr val="A34773"/>
              </a:solidFill>
              <a:latin typeface="Muli" panose="02000503040000020004" pitchFamily="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62776" y="3154632"/>
            <a:ext cx="10514328" cy="2876778"/>
            <a:chOff x="229872" y="2713484"/>
            <a:chExt cx="8662608" cy="2376264"/>
          </a:xfrm>
        </p:grpSpPr>
        <p:sp>
          <p:nvSpPr>
            <p:cNvPr id="4" name="Flowchart: Magnetic Disk 3"/>
            <p:cNvSpPr/>
            <p:nvPr/>
          </p:nvSpPr>
          <p:spPr>
            <a:xfrm>
              <a:off x="229872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ESRF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icat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5" name="Flowchart: Magnetic Disk 4"/>
            <p:cNvSpPr/>
            <p:nvPr/>
          </p:nvSpPr>
          <p:spPr>
            <a:xfrm>
              <a:off x="1717566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CERIC</a:t>
              </a:r>
            </a:p>
            <a:p>
              <a:pPr algn="ctr"/>
              <a:r>
                <a:rPr lang="en-US"/>
                <a:t>(icat)</a:t>
              </a:r>
              <a:endParaRPr lang="en-US" dirty="0"/>
            </a:p>
          </p:txBody>
        </p:sp>
        <p:sp>
          <p:nvSpPr>
            <p:cNvPr id="6" name="Flowchart: Magnetic Disk 5"/>
            <p:cNvSpPr/>
            <p:nvPr/>
          </p:nvSpPr>
          <p:spPr>
            <a:xfrm>
              <a:off x="7668344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XFEL</a:t>
              </a:r>
            </a:p>
            <a:p>
              <a:pPr algn="ctr"/>
              <a:r>
                <a:rPr lang="en-US" dirty="0"/>
                <a:t>(</a:t>
              </a:r>
              <a:r>
                <a:rPr lang="en-US" dirty="0" err="1"/>
                <a:t>MyMdc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3205260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ESS</a:t>
              </a:r>
            </a:p>
            <a:p>
              <a:pPr algn="ctr"/>
              <a:r>
                <a:rPr lang="en-US"/>
                <a:t>(SciCat)</a:t>
              </a:r>
              <a:endParaRPr lang="en-US" dirty="0"/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4692954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ILL </a:t>
              </a:r>
            </a:p>
            <a:p>
              <a:pPr algn="ctr"/>
              <a:r>
                <a:rPr lang="en-US" dirty="0"/>
                <a:t>(local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6180648" y="3649588"/>
              <a:ext cx="1224136" cy="1440160"/>
            </a:xfrm>
            <a:prstGeom prst="flowChartMagneticDisk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ELI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err="1" smtClean="0"/>
                <a:t>tbd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1" name="Up Arrow 10"/>
            <p:cNvSpPr/>
            <p:nvPr/>
          </p:nvSpPr>
          <p:spPr>
            <a:xfrm>
              <a:off x="669098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Up Arrow 11"/>
            <p:cNvSpPr/>
            <p:nvPr/>
          </p:nvSpPr>
          <p:spPr>
            <a:xfrm>
              <a:off x="2203563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>
              <a:off x="5144351" y="3212042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8107570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>
              <a:off x="3632317" y="3212042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 Arrow 15"/>
            <p:cNvSpPr/>
            <p:nvPr/>
          </p:nvSpPr>
          <p:spPr>
            <a:xfrm>
              <a:off x="6646687" y="3192521"/>
              <a:ext cx="345684" cy="457066"/>
            </a:xfrm>
            <a:prstGeom prst="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9872" y="2713484"/>
              <a:ext cx="8508407" cy="4790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Common API to search across all </a:t>
              </a:r>
              <a:r>
                <a:rPr lang="en-US" dirty="0" err="1" smtClean="0"/>
                <a:t>PaNOSC</a:t>
              </a:r>
              <a:r>
                <a:rPr lang="en-US" dirty="0" smtClean="0"/>
                <a:t> catalogues</a:t>
              </a:r>
              <a:endParaRPr lang="en-US" dirty="0"/>
            </a:p>
          </p:txBody>
        </p:sp>
      </p:grpSp>
      <p:sp>
        <p:nvSpPr>
          <p:cNvPr id="22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latin typeface="Muli" pitchFamily="2" charset="77"/>
                <a:cs typeface="Arial"/>
              </a:rPr>
              <a:t>This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project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has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received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funding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from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the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European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Horizon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2020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5" dirty="0">
                <a:latin typeface="Muli" pitchFamily="2" charset="77"/>
                <a:cs typeface="Arial"/>
              </a:rPr>
              <a:t>research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5" dirty="0">
                <a:latin typeface="Muli" pitchFamily="2" charset="77"/>
                <a:cs typeface="Arial"/>
              </a:rPr>
              <a:t>and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20" dirty="0"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under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30" dirty="0">
                <a:latin typeface="Muli" pitchFamily="2" charset="77"/>
                <a:cs typeface="Arial"/>
              </a:rPr>
              <a:t>grant</a:t>
            </a:r>
            <a:r>
              <a:rPr sz="750" spc="-10" dirty="0">
                <a:latin typeface="Muli" pitchFamily="2" charset="77"/>
                <a:cs typeface="Arial"/>
              </a:rPr>
              <a:t> </a:t>
            </a:r>
            <a:r>
              <a:rPr sz="750" spc="15" dirty="0"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latin typeface="Muli" pitchFamily="2" charset="77"/>
                <a:cs typeface="Arial"/>
              </a:rPr>
              <a:t> No. </a:t>
            </a:r>
            <a:r>
              <a:rPr sz="750" spc="30" dirty="0">
                <a:latin typeface="Muli" pitchFamily="2" charset="77"/>
                <a:cs typeface="Arial"/>
              </a:rPr>
              <a:t>823852</a:t>
            </a:r>
            <a:endParaRPr sz="750" dirty="0">
              <a:latin typeface="Muli" pitchFamily="2" charset="77"/>
              <a:cs typeface="Arial"/>
            </a:endParaRPr>
          </a:p>
        </p:txBody>
      </p:sp>
      <p:grpSp>
        <p:nvGrpSpPr>
          <p:cNvPr id="23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24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087" y="1496863"/>
            <a:ext cx="8696325" cy="1609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65" y="1371332"/>
            <a:ext cx="1962263" cy="101870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8064A2"/>
                </a:solidFill>
              </a:rPr>
              <a:t>WP3</a:t>
            </a:r>
            <a:endParaRPr lang="en-US" sz="4000" b="1" dirty="0">
              <a:solidFill>
                <a:srgbClr val="8064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6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715" y="3810000"/>
            <a:ext cx="2000250" cy="2000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526EF-903E-8940-BEAA-A0C4795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13" y="304800"/>
            <a:ext cx="10433824" cy="446276"/>
          </a:xfrm>
        </p:spPr>
        <p:txBody>
          <a:bodyPr/>
          <a:lstStyle/>
          <a:p>
            <a:pPr algn="l"/>
            <a:r>
              <a:rPr lang="en-US" sz="4000" u="sng" dirty="0" smtClean="0">
                <a:solidFill>
                  <a:srgbClr val="A8507A"/>
                </a:solidFill>
              </a:rPr>
              <a:t>COVID-19 : a test for </a:t>
            </a:r>
            <a:r>
              <a:rPr lang="en-US" sz="4000" u="sng" dirty="0" err="1" smtClean="0">
                <a:solidFill>
                  <a:srgbClr val="A8507A"/>
                </a:solidFill>
              </a:rPr>
              <a:t>PaNOSC</a:t>
            </a:r>
            <a:r>
              <a:rPr lang="en-US" sz="4000" u="sng" dirty="0" smtClean="0">
                <a:solidFill>
                  <a:srgbClr val="A8507A"/>
                </a:solidFill>
              </a:rPr>
              <a:t> and EOSC</a:t>
            </a:r>
            <a:endParaRPr lang="en-US" sz="4000" u="sng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365326"/>
            <a:ext cx="9679898" cy="5511039"/>
          </a:xfrm>
        </p:spPr>
        <p:txBody>
          <a:bodyPr/>
          <a:lstStyle/>
          <a:p>
            <a:r>
              <a:rPr lang="en-US" sz="4000" dirty="0">
                <a:solidFill>
                  <a:srgbClr val="C33C3E"/>
                </a:solidFill>
                <a:latin typeface="Muli" panose="02000503040000020004" pitchFamily="2" charset="0"/>
              </a:rPr>
              <a:t>FAIR data &amp; Downloadable </a:t>
            </a:r>
            <a: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  <a:t/>
            </a:r>
            <a:b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</a:br>
            <a: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  <a:t>Metadata &amp; </a:t>
            </a:r>
            <a:r>
              <a:rPr lang="en-US" sz="4000" dirty="0">
                <a:solidFill>
                  <a:srgbClr val="C33C3E"/>
                </a:solidFill>
                <a:latin typeface="Muli" panose="02000503040000020004" pitchFamily="2" charset="0"/>
              </a:rPr>
              <a:t>Raw </a:t>
            </a:r>
            <a: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  <a:t>data : </a:t>
            </a:r>
            <a:r>
              <a:rPr lang="en-US" sz="4000" dirty="0" smtClean="0">
                <a:latin typeface="Muli" panose="02000503040000020004" pitchFamily="2" charset="0"/>
                <a:sym typeface="Wingdings" panose="05000000000000000000" pitchFamily="2" charset="2"/>
              </a:rPr>
              <a:t>In Progress</a:t>
            </a:r>
            <a:endParaRPr lang="en-US" sz="4000" dirty="0" smtClean="0">
              <a:solidFill>
                <a:srgbClr val="C33C3E"/>
              </a:solidFill>
              <a:latin typeface="Muli" panose="02000503040000020004" pitchFamily="2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e.g. ESRF has 15 Coronavirus structures in the Protein Data Bank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        but little raw data …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SARS-</a:t>
            </a:r>
            <a:r>
              <a:rPr lang="en-US" dirty="0" err="1" smtClean="0"/>
              <a:t>CoV</a:t>
            </a:r>
            <a:r>
              <a:rPr lang="en-US" dirty="0" smtClean="0"/>
              <a:t>/2c3s, SARS-</a:t>
            </a:r>
            <a:r>
              <a:rPr lang="en-US" dirty="0" err="1" smtClean="0"/>
              <a:t>CoV</a:t>
            </a:r>
            <a:r>
              <a:rPr lang="en-US" dirty="0" smtClean="0"/>
              <a:t>/2beq, SARS-</a:t>
            </a:r>
            <a:r>
              <a:rPr lang="en-US" dirty="0" err="1" smtClean="0"/>
              <a:t>CoV</a:t>
            </a:r>
            <a:r>
              <a:rPr lang="en-US" dirty="0" smtClean="0"/>
              <a:t>/2bez, </a:t>
            </a:r>
            <a:br>
              <a:rPr lang="en-US" dirty="0" smtClean="0"/>
            </a:br>
            <a:r>
              <a:rPr lang="en-US" dirty="0" smtClean="0"/>
              <a:t>SARS-</a:t>
            </a:r>
            <a:r>
              <a:rPr lang="en-US" dirty="0" err="1" smtClean="0"/>
              <a:t>CoV</a:t>
            </a:r>
            <a:r>
              <a:rPr lang="en-US" dirty="0" smtClean="0"/>
              <a:t>/2h85, bovine-coronavirus/3cl4, bovine-coronavirus/3cl5, HCoV-OC43/6qfy, MERS-</a:t>
            </a:r>
            <a:r>
              <a:rPr lang="en-US" dirty="0" err="1" smtClean="0"/>
              <a:t>CoV</a:t>
            </a:r>
            <a:r>
              <a:rPr lang="en-US" dirty="0" smtClean="0"/>
              <a:t>/4ud1, </a:t>
            </a:r>
            <a:br>
              <a:rPr lang="en-US" dirty="0" smtClean="0"/>
            </a:br>
            <a:r>
              <a:rPr lang="en-US" dirty="0" smtClean="0"/>
              <a:t>MERS-</a:t>
            </a:r>
            <a:r>
              <a:rPr lang="en-US" dirty="0" err="1" smtClean="0"/>
              <a:t>CoV</a:t>
            </a:r>
            <a:r>
              <a:rPr lang="en-US" dirty="0" smtClean="0"/>
              <a:t>/6g13, </a:t>
            </a:r>
            <a:r>
              <a:rPr lang="en-US" dirty="0" err="1" smtClean="0"/>
              <a:t>murine_coronavirus</a:t>
            </a:r>
            <a:r>
              <a:rPr lang="en-US" dirty="0" smtClean="0"/>
              <a:t>/4c7l, </a:t>
            </a:r>
            <a:r>
              <a:rPr lang="en-US" dirty="0" err="1" smtClean="0"/>
              <a:t>murine_coronavirus</a:t>
            </a:r>
            <a:r>
              <a:rPr lang="en-US" dirty="0" smtClean="0"/>
              <a:t>/4c7w, </a:t>
            </a:r>
            <a:r>
              <a:rPr lang="en-US" dirty="0" err="1" smtClean="0"/>
              <a:t>murine_coronavirus</a:t>
            </a:r>
            <a:r>
              <a:rPr lang="en-US" dirty="0" smtClean="0"/>
              <a:t>/5jif, </a:t>
            </a:r>
            <a:r>
              <a:rPr lang="en-US" dirty="0" err="1" smtClean="0"/>
              <a:t>murine_coronavirus</a:t>
            </a:r>
            <a:r>
              <a:rPr lang="en-US" dirty="0" smtClean="0"/>
              <a:t>/5jil, 2cme, SARS-</a:t>
            </a:r>
            <a:r>
              <a:rPr lang="en-US" dirty="0" err="1" smtClean="0"/>
              <a:t>CoV</a:t>
            </a:r>
            <a:r>
              <a:rPr lang="en-US" dirty="0" smtClean="0"/>
              <a:t>/2xyr, SARS-</a:t>
            </a:r>
            <a:r>
              <a:rPr lang="en-US" dirty="0" err="1" smtClean="0"/>
              <a:t>CoV</a:t>
            </a:r>
            <a:r>
              <a:rPr lang="en-US" dirty="0" smtClean="0"/>
              <a:t>/2xyv, SARS-</a:t>
            </a:r>
            <a:r>
              <a:rPr lang="en-US" dirty="0" err="1" smtClean="0"/>
              <a:t>CoV</a:t>
            </a:r>
            <a:r>
              <a:rPr lang="en-US" dirty="0" smtClean="0"/>
              <a:t>/2fav, SARS-</a:t>
            </a:r>
            <a:r>
              <a:rPr lang="en-US" dirty="0" err="1" smtClean="0"/>
              <a:t>CoV</a:t>
            </a:r>
            <a:r>
              <a:rPr lang="en-US" dirty="0" smtClean="0"/>
              <a:t>/1qz8, SARS-</a:t>
            </a:r>
            <a:r>
              <a:rPr lang="en-US" dirty="0" err="1" smtClean="0"/>
              <a:t>CoV</a:t>
            </a:r>
            <a:r>
              <a:rPr lang="en-US" dirty="0" smtClean="0"/>
              <a:t>/1uw7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1365326"/>
            <a:ext cx="2512713" cy="16747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42673" y="3469633"/>
            <a:ext cx="1596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SARS-</a:t>
            </a:r>
            <a:r>
              <a:rPr lang="en-US" dirty="0" err="1">
                <a:solidFill>
                  <a:srgbClr val="C00000"/>
                </a:solidFill>
              </a:rPr>
              <a:t>CoV</a:t>
            </a:r>
            <a:r>
              <a:rPr lang="en-US" dirty="0">
                <a:solidFill>
                  <a:srgbClr val="C00000"/>
                </a:solidFill>
              </a:rPr>
              <a:t>/2c3s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81163" y="643636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7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2E6B-A53D-5642-B1A6-64FF5D4B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33822-7C99-564E-993D-0F8A246F7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01" y="305479"/>
            <a:ext cx="8711619" cy="59422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mtClean="0">
                <a:solidFill>
                  <a:srgbClr val="8064A2"/>
                </a:solidFill>
              </a:rPr>
              <a:t>WP4</a:t>
            </a:r>
            <a:endParaRPr lang="en-US" sz="4000" b="1" dirty="0">
              <a:solidFill>
                <a:srgbClr val="8064A2"/>
              </a:solidFill>
            </a:endParaRP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-16042" y="707886"/>
            <a:ext cx="3655021" cy="725263"/>
            <a:chOff x="1331604" y="1204101"/>
            <a:chExt cx="8696325" cy="17256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04" y="1319981"/>
              <a:ext cx="8696325" cy="16097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440" y="1204101"/>
              <a:ext cx="1962263" cy="1018707"/>
            </a:xfrm>
            <a:prstGeom prst="rect">
              <a:avLst/>
            </a:prstGeom>
          </p:spPr>
        </p:pic>
      </p:grp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02535" y="2209800"/>
            <a:ext cx="2817865" cy="609600"/>
            <a:chOff x="1331604" y="1204101"/>
            <a:chExt cx="8696325" cy="172560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1604" y="1319981"/>
              <a:ext cx="8696325" cy="16097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7440" y="1204101"/>
              <a:ext cx="1962263" cy="1018707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1981200"/>
            <a:ext cx="6172200" cy="41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t="6646" b="62616"/>
          <a:stretch/>
        </p:blipFill>
        <p:spPr>
          <a:xfrm>
            <a:off x="8991600" y="2819400"/>
            <a:ext cx="2871940" cy="18561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527964"/>
            <a:ext cx="11043424" cy="615553"/>
          </a:xfrm>
        </p:spPr>
        <p:txBody>
          <a:bodyPr/>
          <a:lstStyle/>
          <a:p>
            <a:r>
              <a:rPr lang="en-US" sz="4000" dirty="0" smtClean="0">
                <a:solidFill>
                  <a:srgbClr val="A34773"/>
                </a:solidFill>
              </a:rPr>
              <a:t>Simulation services - </a:t>
            </a:r>
            <a:r>
              <a:rPr lang="en-US" sz="4000" dirty="0" err="1" smtClean="0">
                <a:solidFill>
                  <a:srgbClr val="A34773"/>
                </a:solidFill>
              </a:rPr>
              <a:t>ViNYL</a:t>
            </a:r>
            <a:endParaRPr lang="en-US" sz="4000" dirty="0">
              <a:solidFill>
                <a:srgbClr val="A3477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154" y="1371600"/>
            <a:ext cx="10130713" cy="5081776"/>
          </a:xfrm>
        </p:spPr>
        <p:txBody>
          <a:bodyPr/>
          <a:lstStyle/>
          <a:p>
            <a:pPr>
              <a:lnSpc>
                <a:spcPct val="114000"/>
              </a:lnSpc>
              <a:spcBef>
                <a:spcPts val="1800"/>
              </a:spcBef>
            </a:pPr>
            <a:r>
              <a:rPr lang="en-US" b="0" spc="-1" dirty="0" smtClean="0">
                <a:solidFill>
                  <a:srgbClr val="0070C0"/>
                </a:solidFill>
                <a:latin typeface="Arial"/>
              </a:rPr>
              <a:t>Vi</a:t>
            </a:r>
            <a:r>
              <a:rPr lang="en-US" b="0" spc="-1" dirty="0" smtClean="0">
                <a:solidFill>
                  <a:srgbClr val="000000"/>
                </a:solidFill>
                <a:latin typeface="Arial"/>
              </a:rPr>
              <a:t>rtual </a:t>
            </a:r>
            <a:r>
              <a:rPr lang="en-US" b="0" spc="-1" dirty="0">
                <a:solidFill>
                  <a:srgbClr val="0070C0"/>
                </a:solidFill>
                <a:latin typeface="Arial"/>
              </a:rPr>
              <a:t>N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eutron and </a:t>
            </a:r>
            <a:r>
              <a:rPr lang="en-US" b="0" spc="-1" dirty="0" err="1">
                <a:solidFill>
                  <a:srgbClr val="000000"/>
                </a:solidFill>
                <a:latin typeface="Arial"/>
              </a:rPr>
              <a:t>x-ra</a:t>
            </a:r>
            <a:r>
              <a:rPr lang="en-US" b="0" spc="-1" dirty="0" err="1">
                <a:solidFill>
                  <a:srgbClr val="0070C0"/>
                </a:solidFill>
                <a:latin typeface="Arial"/>
              </a:rPr>
              <a:t>Y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b="0" spc="-1" dirty="0">
                <a:solidFill>
                  <a:srgbClr val="0070C0"/>
                </a:solidFill>
                <a:latin typeface="Arial"/>
              </a:rPr>
              <a:t>L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aboratory (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ViNYL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) will:</a:t>
            </a:r>
          </a:p>
          <a:p>
            <a:pPr marL="343260" indent="-342900">
              <a:lnSpc>
                <a:spcPct val="114000"/>
              </a:lnSpc>
              <a:spcBef>
                <a:spcPts val="1800"/>
              </a:spcBef>
              <a:buSzPct val="100045"/>
              <a:buFont typeface="Arial" panose="020B0604020202020204" pitchFamily="34" charset="0"/>
              <a:buChar char="•"/>
            </a:pPr>
            <a:r>
              <a:rPr lang="en-US" b="0" spc="-1" dirty="0">
                <a:solidFill>
                  <a:srgbClr val="000000"/>
                </a:solidFill>
                <a:latin typeface="Arial"/>
              </a:rPr>
              <a:t>Offer services for simulation and modelling of photon and neutron instruments, as well as start-to-end simulations to describe entire experiments at photon and neutron facilities</a:t>
            </a:r>
          </a:p>
          <a:p>
            <a:pPr marL="343260" indent="-342900">
              <a:lnSpc>
                <a:spcPct val="114000"/>
              </a:lnSpc>
              <a:spcBef>
                <a:spcPts val="1800"/>
              </a:spcBef>
              <a:buSzPct val="100045"/>
              <a:buFont typeface="Arial" panose="020B0604020202020204" pitchFamily="34" charset="0"/>
              <a:buChar char="•"/>
            </a:pPr>
            <a:r>
              <a:rPr lang="en-US" b="0" spc="-1" dirty="0">
                <a:solidFill>
                  <a:srgbClr val="000000"/>
                </a:solidFill>
                <a:latin typeface="Arial"/>
              </a:rPr>
              <a:t>Make simulation data services inter-operable among the </a:t>
            </a:r>
            <a:r>
              <a:rPr lang="en-US" b="0" spc="-1" dirty="0" smtClean="0">
                <a:solidFill>
                  <a:srgbClr val="000000"/>
                </a:solidFill>
                <a:latin typeface="Arial"/>
              </a:rPr>
              <a:t/>
            </a:r>
            <a:br>
              <a:rPr lang="en-US" b="0" spc="-1" dirty="0" smtClean="0">
                <a:solidFill>
                  <a:srgbClr val="000000"/>
                </a:solidFill>
                <a:latin typeface="Arial"/>
              </a:rPr>
            </a:br>
            <a:r>
              <a:rPr lang="en-US" b="0" spc="-1" dirty="0" smtClean="0">
                <a:solidFill>
                  <a:srgbClr val="000000"/>
                </a:solidFill>
                <a:latin typeface="Arial"/>
              </a:rPr>
              <a:t>involved 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partners, such as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OASYS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McSTAS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u="sng" spc="-1" dirty="0">
                <a:solidFill>
                  <a:srgbClr val="000000"/>
                </a:solidFill>
                <a:latin typeface="Arial"/>
              </a:rPr>
              <a:t>SIMEX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43260" indent="-342900">
              <a:lnSpc>
                <a:spcPct val="114000"/>
              </a:lnSpc>
              <a:spcBef>
                <a:spcPts val="1800"/>
              </a:spcBef>
              <a:buSzPct val="100045"/>
              <a:buFont typeface="Arial" panose="020B0604020202020204" pitchFamily="34" charset="0"/>
              <a:buChar char="•"/>
            </a:pPr>
            <a:r>
              <a:rPr lang="en-US" b="0" spc="-1" dirty="0">
                <a:solidFill>
                  <a:srgbClr val="000000"/>
                </a:solidFill>
                <a:latin typeface="Arial"/>
              </a:rPr>
              <a:t>Enable RIs to seamlessly link this experiment simulation services to their in-house data reduction, analysis, and visualization infrastructures. </a:t>
            </a:r>
          </a:p>
          <a:p>
            <a:pPr marL="342900" indent="-342900">
              <a:lnSpc>
                <a:spcPct val="114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SIMEX</a:t>
            </a:r>
            <a:r>
              <a:rPr lang="en-US" b="0" spc="-1" dirty="0">
                <a:solidFill>
                  <a:srgbClr val="000000"/>
                </a:solidFill>
                <a:latin typeface="Arial"/>
              </a:rPr>
              <a:t> is responsible for photon experiment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8064A2"/>
                </a:solidFill>
              </a:rPr>
              <a:t>WP5</a:t>
            </a:r>
            <a:endParaRPr lang="en-US" sz="4000" b="1" dirty="0">
              <a:solidFill>
                <a:srgbClr val="8064A2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6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7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8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765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7ACE77-BC34-B34E-931C-6EA6737B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6" y="337313"/>
            <a:ext cx="9976624" cy="446276"/>
          </a:xfrm>
        </p:spPr>
        <p:txBody>
          <a:bodyPr/>
          <a:lstStyle/>
          <a:p>
            <a:r>
              <a:rPr lang="da-DK" sz="4000" dirty="0">
                <a:solidFill>
                  <a:srgbClr val="A8507A"/>
                </a:solidFill>
              </a:rPr>
              <a:t>Simulation of instrumentation in the </a:t>
            </a:r>
            <a:r>
              <a:rPr lang="da-DK" sz="4000" dirty="0" err="1">
                <a:solidFill>
                  <a:srgbClr val="A8507A"/>
                </a:solidFill>
              </a:rPr>
              <a:t>cloud</a:t>
            </a:r>
            <a:r>
              <a:rPr lang="da-DK" sz="4000" dirty="0">
                <a:solidFill>
                  <a:srgbClr val="A8507A"/>
                </a:solidFill>
              </a:rPr>
              <a:t/>
            </a:r>
            <a:br>
              <a:rPr lang="da-DK" sz="4000" dirty="0">
                <a:solidFill>
                  <a:srgbClr val="A8507A"/>
                </a:solidFill>
              </a:rPr>
            </a:br>
            <a:endParaRPr lang="da-DK" sz="4000" dirty="0">
              <a:solidFill>
                <a:srgbClr val="A8507A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2F4BA4-A6ED-4E42-8BD1-A3F15FD0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0"/>
            <a:ext cx="6242824" cy="3529839"/>
          </a:xfrm>
        </p:spPr>
        <p:txBody>
          <a:bodyPr/>
          <a:lstStyle/>
          <a:p>
            <a:r>
              <a:rPr lang="da-DK" sz="2000" dirty="0"/>
              <a:t>PaNOSC </a:t>
            </a:r>
            <a:r>
              <a:rPr lang="da-DK" sz="2000" dirty="0" err="1"/>
              <a:t>work</a:t>
            </a:r>
            <a:r>
              <a:rPr lang="da-DK" sz="2000" dirty="0"/>
              <a:t> </a:t>
            </a:r>
            <a:r>
              <a:rPr lang="da-DK" sz="2000" dirty="0" err="1"/>
              <a:t>package</a:t>
            </a:r>
            <a:r>
              <a:rPr lang="da-DK" sz="2000" dirty="0"/>
              <a:t> 5 provides simulations services in a </a:t>
            </a:r>
            <a:r>
              <a:rPr lang="da-DK" sz="2000" dirty="0" err="1"/>
              <a:t>cloud</a:t>
            </a:r>
            <a:r>
              <a:rPr lang="da-DK" sz="2000" dirty="0"/>
              <a:t> </a:t>
            </a:r>
            <a:r>
              <a:rPr lang="da-DK" sz="2000" dirty="0" err="1"/>
              <a:t>environment</a:t>
            </a:r>
            <a:endParaRPr lang="da-DK" sz="2000" dirty="0"/>
          </a:p>
          <a:p>
            <a:r>
              <a:rPr lang="da-DK" sz="2000" dirty="0" err="1"/>
              <a:t>McStas</a:t>
            </a:r>
            <a:r>
              <a:rPr lang="da-DK" sz="2000" dirty="0"/>
              <a:t> is </a:t>
            </a:r>
            <a:r>
              <a:rPr lang="da-DK" sz="2000" dirty="0" err="1"/>
              <a:t>capable</a:t>
            </a:r>
            <a:r>
              <a:rPr lang="da-DK" sz="2000" dirty="0"/>
              <a:t> of instrument and sample simulation</a:t>
            </a:r>
          </a:p>
          <a:p>
            <a:r>
              <a:rPr lang="da-DK" sz="2000" dirty="0" err="1"/>
              <a:t>McStasScript</a:t>
            </a:r>
            <a:r>
              <a:rPr lang="da-DK" sz="2000" dirty="0"/>
              <a:t> is an open source </a:t>
            </a:r>
            <a:r>
              <a:rPr lang="da-DK" sz="2000" dirty="0" err="1"/>
              <a:t>python</a:t>
            </a:r>
            <a:r>
              <a:rPr lang="da-DK" sz="2000" dirty="0"/>
              <a:t> API for </a:t>
            </a:r>
            <a:r>
              <a:rPr lang="da-DK" sz="2000" dirty="0" err="1"/>
              <a:t>McStas</a:t>
            </a:r>
            <a:endParaRPr lang="da-DK" sz="2000" dirty="0"/>
          </a:p>
          <a:p>
            <a:r>
              <a:rPr lang="da-DK" sz="2000" dirty="0"/>
              <a:t>Can run simulations in </a:t>
            </a:r>
            <a:r>
              <a:rPr lang="da-DK" sz="2000" dirty="0" err="1"/>
              <a:t>Jupyter</a:t>
            </a:r>
            <a:r>
              <a:rPr lang="da-DK" sz="2000" dirty="0"/>
              <a:t> Notebook with</a:t>
            </a:r>
          </a:p>
          <a:p>
            <a:pPr lvl="1"/>
            <a:r>
              <a:rPr lang="da-DK" sz="2000" dirty="0" err="1"/>
              <a:t>Built</a:t>
            </a:r>
            <a:r>
              <a:rPr lang="da-DK" sz="2000" dirty="0"/>
              <a:t> in </a:t>
            </a:r>
            <a:r>
              <a:rPr lang="da-DK" sz="2000" dirty="0" err="1"/>
              <a:t>help</a:t>
            </a:r>
            <a:r>
              <a:rPr lang="da-DK" sz="2000" dirty="0"/>
              <a:t> </a:t>
            </a:r>
            <a:r>
              <a:rPr lang="da-DK" sz="2000" dirty="0" err="1"/>
              <a:t>functions</a:t>
            </a:r>
            <a:endParaRPr lang="da-DK" sz="2000" dirty="0"/>
          </a:p>
          <a:p>
            <a:pPr lvl="1"/>
            <a:r>
              <a:rPr lang="da-DK" sz="2000" dirty="0"/>
              <a:t>Auto </a:t>
            </a:r>
            <a:r>
              <a:rPr lang="da-DK" sz="2000" dirty="0" err="1"/>
              <a:t>completion</a:t>
            </a:r>
            <a:r>
              <a:rPr lang="da-DK" sz="2000" dirty="0"/>
              <a:t> of parameter </a:t>
            </a:r>
            <a:r>
              <a:rPr lang="da-DK" sz="2000" dirty="0" err="1"/>
              <a:t>names</a:t>
            </a:r>
            <a:endParaRPr lang="da-DK" sz="2000" dirty="0"/>
          </a:p>
          <a:p>
            <a:pPr lvl="1"/>
            <a:r>
              <a:rPr lang="da-DK" sz="2000" dirty="0" err="1"/>
              <a:t>Ability</a:t>
            </a:r>
            <a:r>
              <a:rPr lang="da-DK" sz="2000" dirty="0"/>
              <a:t> to run simulation and </a:t>
            </a:r>
            <a:r>
              <a:rPr lang="da-DK" sz="2000" dirty="0" err="1"/>
              <a:t>visualize</a:t>
            </a:r>
            <a:r>
              <a:rPr lang="da-DK" sz="2000" dirty="0"/>
              <a:t> data</a:t>
            </a:r>
          </a:p>
          <a:p>
            <a:pPr lvl="1"/>
            <a:r>
              <a:rPr lang="da-DK" sz="2000" dirty="0"/>
              <a:t>Data </a:t>
            </a:r>
            <a:r>
              <a:rPr lang="da-DK" sz="2000" dirty="0" err="1"/>
              <a:t>available</a:t>
            </a:r>
            <a:r>
              <a:rPr lang="da-DK" sz="2000" dirty="0"/>
              <a:t> in </a:t>
            </a:r>
            <a:r>
              <a:rPr lang="da-DK" sz="2000" dirty="0" err="1"/>
              <a:t>numpy</a:t>
            </a:r>
            <a:r>
              <a:rPr lang="da-DK" sz="2000" dirty="0"/>
              <a:t> arrays</a:t>
            </a:r>
          </a:p>
          <a:p>
            <a:endParaRPr lang="da-D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BF1D19-90DE-1F47-A347-A131CF56E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77" b="26353"/>
          <a:stretch/>
        </p:blipFill>
        <p:spPr>
          <a:xfrm>
            <a:off x="462776" y="4624058"/>
            <a:ext cx="10967224" cy="1395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84ED6-B2F1-C54E-B1A0-865CA1F17C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02" r="7093" b="2834"/>
          <a:stretch/>
        </p:blipFill>
        <p:spPr>
          <a:xfrm>
            <a:off x="7002101" y="1159978"/>
            <a:ext cx="3037668" cy="3180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mcstas-logo.pdf" descr="mcstas-logo.pdf">
            <a:extLst>
              <a:ext uri="{FF2B5EF4-FFF2-40B4-BE49-F238E27FC236}">
                <a16:creationId xmlns:a16="http://schemas.microsoft.com/office/drawing/2014/main" id="{3C4B15E6-67FB-864C-ADF5-6C6B3C71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0439400" y="228600"/>
            <a:ext cx="1487642" cy="87414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393AB6-DFEC-6E46-BD27-18287E41A8A4}"/>
              </a:ext>
            </a:extLst>
          </p:cNvPr>
          <p:cNvSpPr txBox="1"/>
          <p:nvPr/>
        </p:nvSpPr>
        <p:spPr>
          <a:xfrm rot="1428644">
            <a:off x="9945180" y="1632288"/>
            <a:ext cx="247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Sample and sample </a:t>
            </a:r>
            <a:r>
              <a:rPr lang="da-DK" dirty="0" err="1"/>
              <a:t>environment</a:t>
            </a:r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2F2B7-BB85-0846-8B51-1D109C08F8DC}"/>
              </a:ext>
            </a:extLst>
          </p:cNvPr>
          <p:cNvSpPr txBox="1"/>
          <p:nvPr/>
        </p:nvSpPr>
        <p:spPr>
          <a:xfrm rot="20101054">
            <a:off x="9927035" y="3178590"/>
            <a:ext cx="2476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dirty="0"/>
              <a:t>ILL H5 guide system</a:t>
            </a:r>
          </a:p>
          <a:p>
            <a:pPr algn="ctr"/>
            <a:r>
              <a:rPr lang="da-DK" dirty="0"/>
              <a:t>and instruments 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33A921F-4810-544F-9382-D58C47875AE3}"/>
              </a:ext>
            </a:extLst>
          </p:cNvPr>
          <p:cNvSpPr/>
          <p:nvPr/>
        </p:nvSpPr>
        <p:spPr>
          <a:xfrm rot="6404383">
            <a:off x="9762396" y="1491146"/>
            <a:ext cx="1280143" cy="1158321"/>
          </a:xfrm>
          <a:prstGeom prst="arc">
            <a:avLst/>
          </a:prstGeom>
          <a:ln w="38100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F39C3301-31DB-0B4D-9C49-842E9F9074E9}"/>
              </a:ext>
            </a:extLst>
          </p:cNvPr>
          <p:cNvSpPr/>
          <p:nvPr/>
        </p:nvSpPr>
        <p:spPr>
          <a:xfrm rot="2625331">
            <a:off x="10559393" y="3634162"/>
            <a:ext cx="756418" cy="1263669"/>
          </a:xfrm>
          <a:prstGeom prst="arc">
            <a:avLst/>
          </a:prstGeom>
          <a:ln w="38100">
            <a:headEnd type="none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3" name="Rectangle 12"/>
          <p:cNvSpPr/>
          <p:nvPr/>
        </p:nvSpPr>
        <p:spPr>
          <a:xfrm>
            <a:off x="474591" y="6324600"/>
            <a:ext cx="4874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Thomas Rod (ESS) + Mads Bertelsen (ESS)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681163" y="6055360"/>
            <a:ext cx="9748837" cy="345440"/>
            <a:chOff x="1681163" y="6228257"/>
            <a:chExt cx="9748837" cy="345440"/>
          </a:xfrm>
        </p:grpSpPr>
        <p:sp>
          <p:nvSpPr>
            <p:cNvPr id="15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6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7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1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52600"/>
            <a:ext cx="8335874" cy="3878583"/>
          </a:xfrm>
          <a:prstGeom prst="rect">
            <a:avLst/>
          </a:prstGeom>
        </p:spPr>
      </p:pic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462776" y="323361"/>
            <a:ext cx="9367024" cy="446276"/>
          </a:xfrm>
        </p:spPr>
        <p:txBody>
          <a:bodyPr/>
          <a:lstStyle/>
          <a:p>
            <a:pPr algn="l"/>
            <a:r>
              <a:rPr lang="en-US" sz="4000" dirty="0" err="1" smtClean="0">
                <a:solidFill>
                  <a:srgbClr val="A34773"/>
                </a:solidFill>
              </a:rPr>
              <a:t>PaNOSC</a:t>
            </a:r>
            <a:r>
              <a:rPr lang="en-US" sz="4000" dirty="0" smtClean="0">
                <a:solidFill>
                  <a:srgbClr val="A34773"/>
                </a:solidFill>
              </a:rPr>
              <a:t> is one of 5 ESFRI clusters</a:t>
            </a:r>
          </a:p>
        </p:txBody>
      </p:sp>
      <p:sp>
        <p:nvSpPr>
          <p:cNvPr id="2" name="Rectangle 1"/>
          <p:cNvSpPr/>
          <p:nvPr/>
        </p:nvSpPr>
        <p:spPr>
          <a:xfrm>
            <a:off x="3276599" y="6128084"/>
            <a:ext cx="4135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doi.org/10.5281/zenodo.4044009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92204" y="5758752"/>
            <a:ext cx="5104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“EOSC </a:t>
            </a:r>
            <a:r>
              <a:rPr lang="en-US" b="1" dirty="0"/>
              <a:t>- a tool for enabling Open Science in </a:t>
            </a:r>
            <a:r>
              <a:rPr lang="en-US" b="1" dirty="0" smtClean="0"/>
              <a:t>Europe”</a:t>
            </a: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681163" y="6360160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342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225962"/>
            <a:ext cx="8224024" cy="446276"/>
          </a:xfrm>
        </p:spPr>
        <p:txBody>
          <a:bodyPr/>
          <a:lstStyle/>
          <a:p>
            <a:r>
              <a:rPr lang="en-US" sz="4000" dirty="0" err="1" smtClean="0">
                <a:solidFill>
                  <a:srgbClr val="A8507A"/>
                </a:solidFill>
              </a:rPr>
              <a:t>ViNYL</a:t>
            </a:r>
            <a:r>
              <a:rPr lang="en-US" sz="4000" dirty="0" smtClean="0">
                <a:solidFill>
                  <a:srgbClr val="A8507A"/>
                </a:solidFill>
              </a:rPr>
              <a:t> simulation services @ ILL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Work being carried out @ ILL </a:t>
            </a:r>
            <a:br>
              <a:rPr lang="en-US" b="0" dirty="0" smtClean="0"/>
            </a:br>
            <a:r>
              <a:rPr lang="en-US" b="0" dirty="0" smtClean="0"/>
              <a:t>by </a:t>
            </a:r>
            <a:r>
              <a:rPr lang="en-US" b="0" dirty="0" err="1" smtClean="0"/>
              <a:t>Shervin</a:t>
            </a:r>
            <a:r>
              <a:rPr lang="en-US" b="0" dirty="0" smtClean="0"/>
              <a:t> </a:t>
            </a:r>
            <a:r>
              <a:rPr lang="en-US" b="0" dirty="0" err="1" smtClean="0"/>
              <a:t>Noubakhsh</a:t>
            </a:r>
            <a:r>
              <a:rPr lang="en-US" b="0" dirty="0" smtClean="0"/>
              <a:t> in WP5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89" y="974240"/>
            <a:ext cx="6641253" cy="4977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93" y="2209800"/>
            <a:ext cx="5408680" cy="33751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4591" y="6324600"/>
            <a:ext cx="3272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Shervin Noubakhsh (ILL)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81163" y="6019800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17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712" y="1022844"/>
            <a:ext cx="9772087" cy="551103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err="1" smtClean="0">
                <a:solidFill>
                  <a:srgbClr val="A8507A"/>
                </a:solidFill>
                <a:latin typeface="Muli" panose="02000503040000020004" pitchFamily="2" charset="0"/>
              </a:rPr>
              <a:t>Jupyter</a:t>
            </a:r>
            <a:r>
              <a:rPr lang="en-US" sz="4000" dirty="0" smtClean="0">
                <a:solidFill>
                  <a:srgbClr val="A8507A"/>
                </a:solidFill>
                <a:latin typeface="Muli" panose="02000503040000020004" pitchFamily="2" charset="0"/>
              </a:rPr>
              <a:t> Notebook service </a:t>
            </a:r>
            <a:r>
              <a:rPr lang="en-US" sz="4000" dirty="0">
                <a:solidFill>
                  <a:srgbClr val="A8507A"/>
                </a:solidFill>
                <a:latin typeface="Muli" panose="02000503040000020004" pitchFamily="2" charset="0"/>
              </a:rPr>
              <a:t>to </a:t>
            </a:r>
            <a:r>
              <a:rPr lang="en-US" sz="4000" dirty="0" smtClean="0">
                <a:solidFill>
                  <a:srgbClr val="A8507A"/>
                </a:solidFill>
                <a:latin typeface="Muli" panose="02000503040000020004" pitchFamily="2" charset="0"/>
              </a:rPr>
              <a:t>view, process </a:t>
            </a:r>
            <a:r>
              <a:rPr lang="en-US" sz="4000" dirty="0">
                <a:solidFill>
                  <a:srgbClr val="A8507A"/>
                </a:solidFill>
                <a:latin typeface="Muli" panose="02000503040000020004" pitchFamily="2" charset="0"/>
              </a:rPr>
              <a:t>and </a:t>
            </a:r>
            <a:r>
              <a:rPr lang="en-US" sz="4000" dirty="0" err="1">
                <a:solidFill>
                  <a:srgbClr val="A8507A"/>
                </a:solidFill>
                <a:latin typeface="Muli" panose="02000503040000020004" pitchFamily="2" charset="0"/>
              </a:rPr>
              <a:t>analyse</a:t>
            </a:r>
            <a:r>
              <a:rPr lang="en-US" sz="4000" dirty="0">
                <a:solidFill>
                  <a:srgbClr val="A8507A"/>
                </a:solidFill>
                <a:latin typeface="Muli" panose="02000503040000020004" pitchFamily="2" charset="0"/>
              </a:rPr>
              <a:t> raw </a:t>
            </a:r>
            <a:r>
              <a:rPr lang="en-US" sz="4000" dirty="0" smtClean="0">
                <a:solidFill>
                  <a:srgbClr val="A8507A"/>
                </a:solidFill>
                <a:latin typeface="Muli" panose="02000503040000020004" pitchFamily="2" charset="0"/>
              </a:rPr>
              <a:t>data</a:t>
            </a:r>
            <a: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  <a:t/>
            </a:r>
            <a:br>
              <a:rPr lang="en-US" sz="4000" dirty="0" smtClean="0">
                <a:solidFill>
                  <a:srgbClr val="C33C3E"/>
                </a:solidFill>
                <a:latin typeface="Muli" panose="02000503040000020004" pitchFamily="2" charset="0"/>
              </a:rPr>
            </a:b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ILL, ESS, ESRF, </a:t>
            </a:r>
            <a:r>
              <a:rPr lang="en-US" dirty="0" err="1" smtClean="0">
                <a:sym typeface="Wingdings" panose="05000000000000000000" pitchFamily="2" charset="2"/>
              </a:rPr>
              <a:t>EuXFEL</a:t>
            </a:r>
            <a:r>
              <a:rPr lang="en-US" dirty="0" smtClean="0">
                <a:sym typeface="Wingdings" panose="05000000000000000000" pitchFamily="2" charset="2"/>
              </a:rPr>
              <a:t> CERIC-ERIC, ELI and EGI are committed to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providing remote </a:t>
            </a:r>
            <a:r>
              <a:rPr lang="en-US" dirty="0" err="1" smtClean="0">
                <a:sym typeface="Wingdings" panose="05000000000000000000" pitchFamily="2" charset="2"/>
              </a:rPr>
              <a:t>Jupyter</a:t>
            </a:r>
            <a:r>
              <a:rPr lang="en-US" dirty="0" smtClean="0">
                <a:sym typeface="Wingdings" panose="05000000000000000000" pitchFamily="2" charset="2"/>
              </a:rPr>
              <a:t> notebook analysis services :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Jupyter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b="0" dirty="0" err="1" smtClean="0"/>
              <a:t>EuXFEL</a:t>
            </a:r>
            <a:r>
              <a:rPr lang="en-US" b="0" dirty="0" smtClean="0"/>
              <a:t>, ILL,  ESRF, CERIC-ERIC, EGI in production, </a:t>
            </a:r>
            <a:br>
              <a:rPr lang="en-US" b="0" dirty="0" smtClean="0"/>
            </a:br>
            <a:r>
              <a:rPr lang="en-US" b="0" dirty="0" smtClean="0"/>
              <a:t>                           </a:t>
            </a:r>
            <a:r>
              <a:rPr lang="en-US" b="0" dirty="0" smtClean="0">
                <a:solidFill>
                  <a:schemeClr val="accent6"/>
                </a:solidFill>
              </a:rPr>
              <a:t>ESS + ELI in test </a:t>
            </a: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 smtClean="0"/>
              <a:t>	Desktop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b="0" dirty="0" smtClean="0">
                <a:sym typeface="Wingdings" panose="05000000000000000000" pitchFamily="2" charset="2"/>
              </a:rPr>
              <a:t>ILL, </a:t>
            </a:r>
            <a:r>
              <a:rPr lang="en-US" b="0" dirty="0" err="1" smtClean="0">
                <a:sym typeface="Wingdings" panose="05000000000000000000" pitchFamily="2" charset="2"/>
              </a:rPr>
              <a:t>EuXFEL</a:t>
            </a:r>
            <a:r>
              <a:rPr lang="en-US" b="0" dirty="0" smtClean="0">
                <a:sym typeface="Wingdings" panose="05000000000000000000" pitchFamily="2" charset="2"/>
              </a:rPr>
              <a:t>, ESRF, CERIC-ERIC, EGI in production </a:t>
            </a:r>
            <a:br>
              <a:rPr lang="en-US" b="0" dirty="0" smtClean="0">
                <a:sym typeface="Wingdings" panose="05000000000000000000" pitchFamily="2" charset="2"/>
              </a:rPr>
            </a:br>
            <a:r>
              <a:rPr lang="en-US" b="0" dirty="0" smtClean="0">
                <a:sym typeface="Wingdings" panose="05000000000000000000" pitchFamily="2" charset="2"/>
              </a:rPr>
              <a:t>                            </a:t>
            </a:r>
            <a:endParaRPr lang="en-US" b="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0" dirty="0" smtClean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HPC  </a:t>
            </a:r>
            <a:r>
              <a:rPr lang="en-US" b="0" dirty="0" err="1" smtClean="0">
                <a:sym typeface="Wingdings" panose="05000000000000000000" pitchFamily="2" charset="2"/>
              </a:rPr>
              <a:t>EuXFEL</a:t>
            </a:r>
            <a:r>
              <a:rPr lang="en-US" b="0" dirty="0" smtClean="0">
                <a:sym typeface="Wingdings" panose="05000000000000000000" pitchFamily="2" charset="2"/>
              </a:rPr>
              <a:t>, ILL, EGI in production for local users</a:t>
            </a:r>
            <a:br>
              <a:rPr lang="en-US" b="0" dirty="0" smtClean="0">
                <a:sym typeface="Wingdings" panose="05000000000000000000" pitchFamily="2" charset="2"/>
              </a:rPr>
            </a:br>
            <a:r>
              <a:rPr lang="en-US" b="0" dirty="0" smtClean="0">
                <a:sym typeface="Wingdings" panose="05000000000000000000" pitchFamily="2" charset="2"/>
              </a:rPr>
              <a:t>                     </a:t>
            </a:r>
            <a:br>
              <a:rPr lang="en-US" b="0" dirty="0" smtClean="0">
                <a:sym typeface="Wingdings" panose="05000000000000000000" pitchFamily="2" charset="2"/>
              </a:rPr>
            </a:br>
            <a:r>
              <a:rPr lang="en-US" b="0" dirty="0" smtClean="0">
                <a:sym typeface="Wingdings" panose="05000000000000000000" pitchFamily="2" charset="2"/>
              </a:rPr>
              <a:t>                     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3778364"/>
            <a:ext cx="3206599" cy="2944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04800"/>
            <a:ext cx="2787903" cy="31641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003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228600"/>
            <a:ext cx="11043424" cy="615553"/>
          </a:xfrm>
        </p:spPr>
        <p:txBody>
          <a:bodyPr/>
          <a:lstStyle/>
          <a:p>
            <a:r>
              <a:rPr lang="en-US" sz="4000" dirty="0" smtClean="0">
                <a:solidFill>
                  <a:srgbClr val="A34773"/>
                </a:solidFill>
              </a:rPr>
              <a:t>EOSC Integration – </a:t>
            </a:r>
            <a:r>
              <a:rPr lang="en-US" sz="4000" dirty="0">
                <a:solidFill>
                  <a:srgbClr val="A34773"/>
                </a:solidFill>
              </a:rPr>
              <a:t>Data </a:t>
            </a:r>
            <a:r>
              <a:rPr lang="en-US" sz="4000" dirty="0" smtClean="0">
                <a:solidFill>
                  <a:srgbClr val="A34773"/>
                </a:solidFill>
              </a:rPr>
              <a:t>transfer</a:t>
            </a:r>
            <a:endParaRPr lang="en-US" sz="4000" dirty="0">
              <a:solidFill>
                <a:srgbClr val="A3477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51706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3 </a:t>
            </a:r>
            <a:r>
              <a:rPr lang="en-US" sz="3200" dirty="0"/>
              <a:t>uses cases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+mj-lt"/>
              </a:rPr>
              <a:t>User driven data transfer </a:t>
            </a:r>
            <a:r>
              <a:rPr lang="en-US" sz="2400" b="0" dirty="0" smtClean="0">
                <a:latin typeface="+mj-lt"/>
              </a:rPr>
              <a:t>of GB to TBs </a:t>
            </a:r>
            <a:r>
              <a:rPr lang="en-US" dirty="0" smtClean="0"/>
              <a:t>(</a:t>
            </a:r>
            <a:r>
              <a:rPr lang="en-US" b="1" dirty="0" smtClean="0"/>
              <a:t>Globus </a:t>
            </a:r>
            <a:r>
              <a:rPr lang="en-US" b="1" dirty="0"/>
              <a:t>Online</a:t>
            </a:r>
            <a:r>
              <a:rPr lang="en-US" dirty="0"/>
              <a:t>) </a:t>
            </a:r>
            <a:endParaRPr lang="en-US" sz="2400" b="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+mj-lt"/>
              </a:rPr>
              <a:t>Data archiving for </a:t>
            </a:r>
            <a:r>
              <a:rPr lang="en-US" sz="2400" b="0" dirty="0" smtClean="0">
                <a:latin typeface="+mj-lt"/>
              </a:rPr>
              <a:t>RIs </a:t>
            </a:r>
            <a:r>
              <a:rPr lang="en-US" sz="2400" b="0" dirty="0">
                <a:latin typeface="+mj-lt"/>
              </a:rPr>
              <a:t>(</a:t>
            </a:r>
            <a:r>
              <a:rPr lang="en-US" sz="2400" b="1" dirty="0">
                <a:latin typeface="+mj-lt"/>
              </a:rPr>
              <a:t>STFC as the archive center</a:t>
            </a:r>
            <a:r>
              <a:rPr lang="en-US" sz="2400" b="0" dirty="0">
                <a:latin typeface="+mj-lt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+mj-lt"/>
              </a:rPr>
              <a:t>Transfer from </a:t>
            </a:r>
            <a:r>
              <a:rPr lang="en-US" sz="2400" b="0" dirty="0" smtClean="0">
                <a:latin typeface="+mj-lt"/>
              </a:rPr>
              <a:t>RIs </a:t>
            </a:r>
            <a:r>
              <a:rPr lang="en-US" sz="2400" b="0" dirty="0">
                <a:latin typeface="+mj-lt"/>
              </a:rPr>
              <a:t>to compute facilities on behalf of users (i.e. based on the scenario where users perform analysis on a different infra than the one of the RI where the data have been produced). Currently exploring </a:t>
            </a:r>
            <a:r>
              <a:rPr lang="en-US" sz="2400" b="1" dirty="0" err="1" smtClean="0">
                <a:latin typeface="+mj-lt"/>
              </a:rPr>
              <a:t>OneData</a:t>
            </a:r>
            <a:r>
              <a:rPr lang="en-US" sz="2400" b="1" dirty="0" smtClean="0">
                <a:latin typeface="+mj-lt"/>
              </a:rPr>
              <a:t>.</a:t>
            </a:r>
            <a:r>
              <a:rPr lang="en-US" sz="2400" b="0" dirty="0" smtClean="0"/>
              <a:t/>
            </a:r>
            <a:br>
              <a:rPr lang="en-US" sz="2400" b="0" dirty="0" smtClean="0"/>
            </a:br>
            <a:endParaRPr lang="en-US" sz="24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Pilots </a:t>
            </a:r>
            <a:r>
              <a:rPr lang="en-US" sz="3200" dirty="0"/>
              <a:t>with EGI Support of </a:t>
            </a:r>
            <a:r>
              <a:rPr lang="en-US" sz="3200" dirty="0" smtClean="0"/>
              <a:t>Use Case </a:t>
            </a:r>
            <a:r>
              <a:rPr lang="en-US" sz="3200" dirty="0"/>
              <a:t>2 &amp;3, evaluating 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+mn-lt"/>
              </a:rPr>
              <a:t>Integration with the existing RI IT infra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+mn-lt"/>
              </a:rPr>
              <a:t>AAI interoperability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</a:t>
            </a:r>
            <a:r>
              <a:rPr lang="en-US" sz="2400" b="0" dirty="0" smtClean="0">
                <a:latin typeface="+mn-lt"/>
              </a:rPr>
              <a:t>imit </a:t>
            </a:r>
            <a:r>
              <a:rPr lang="en-US" sz="2400" b="0" dirty="0">
                <a:latin typeface="+mn-lt"/>
              </a:rPr>
              <a:t>of the model in </a:t>
            </a:r>
            <a:r>
              <a:rPr lang="en-US" sz="2400" b="0" dirty="0" smtClean="0">
                <a:latin typeface="+mn-lt"/>
              </a:rPr>
              <a:t>terms of </a:t>
            </a:r>
            <a:r>
              <a:rPr lang="en-US" sz="2400" b="0" dirty="0">
                <a:latin typeface="+mn-lt"/>
              </a:rPr>
              <a:t>data volume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10266" y="0"/>
            <a:ext cx="11817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8064A2"/>
                </a:solidFill>
              </a:rPr>
              <a:t>WP6</a:t>
            </a:r>
            <a:endParaRPr lang="en-US" sz="4000" b="1" dirty="0">
              <a:solidFill>
                <a:srgbClr val="8064A2"/>
              </a:solidFill>
            </a:endParaRPr>
          </a:p>
        </p:txBody>
      </p:sp>
      <p:sp>
        <p:nvSpPr>
          <p:cNvPr id="5" name="Left Arrow 4"/>
          <p:cNvSpPr/>
          <p:nvPr/>
        </p:nvSpPr>
        <p:spPr>
          <a:xfrm>
            <a:off x="8839200" y="1600200"/>
            <a:ext cx="1942466" cy="685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693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0" y="451247"/>
            <a:ext cx="10668000" cy="615553"/>
          </a:xfrm>
        </p:spPr>
        <p:txBody>
          <a:bodyPr/>
          <a:lstStyle/>
          <a:p>
            <a:pPr algn="l"/>
            <a:r>
              <a:rPr lang="en-US" sz="4000" dirty="0" smtClean="0">
                <a:solidFill>
                  <a:srgbClr val="A34773"/>
                </a:solidFill>
              </a:rPr>
              <a:t>Outreach Events &amp; Developments</a:t>
            </a:r>
            <a:endParaRPr lang="en-US" sz="4000" dirty="0">
              <a:solidFill>
                <a:srgbClr val="A34773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0746" y="1456238"/>
            <a:ext cx="11430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1</a:t>
            </a:r>
            <a:r>
              <a:rPr lang="en-US" b="1" baseline="30000" dirty="0" smtClean="0">
                <a:solidFill>
                  <a:srgbClr val="A8507A"/>
                </a:solidFill>
                <a:latin typeface="Muli Regular"/>
                <a:cs typeface="Muli Regular"/>
              </a:rPr>
              <a:t>st</a:t>
            </a: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 </a:t>
            </a:r>
            <a:r>
              <a:rPr lang="en-US" b="1" dirty="0" err="1" smtClean="0">
                <a:solidFill>
                  <a:srgbClr val="A8507A"/>
                </a:solidFill>
                <a:latin typeface="Muli Regular"/>
                <a:cs typeface="Muli Regular"/>
              </a:rPr>
              <a:t>PaNOSC</a:t>
            </a: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 OASYS School</a:t>
            </a:r>
            <a:r>
              <a:rPr lang="en-US" dirty="0" smtClean="0">
                <a:latin typeface="Muli Regular"/>
                <a:cs typeface="Muli Regular"/>
              </a:rPr>
              <a:t>, 14-16 May 2019, Grenoble – France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b="1" dirty="0" smtClean="0">
              <a:solidFill>
                <a:srgbClr val="A44773"/>
              </a:solidFill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A44773"/>
                </a:solidFill>
                <a:latin typeface="Muli Regular"/>
                <a:cs typeface="Muli Regular"/>
              </a:rPr>
              <a:t>HDF5 </a:t>
            </a:r>
            <a:r>
              <a:rPr lang="en-US" b="1" dirty="0">
                <a:solidFill>
                  <a:srgbClr val="A44773"/>
                </a:solidFill>
                <a:latin typeface="Muli Regular"/>
                <a:cs typeface="Muli Regular"/>
              </a:rPr>
              <a:t>European Workshop for Science and Industry</a:t>
            </a:r>
            <a:r>
              <a:rPr lang="en-US" dirty="0">
                <a:latin typeface="Muli Regular"/>
                <a:cs typeface="Muli Regular"/>
              </a:rPr>
              <a:t>, 17-18 September 2019, @ESRF, </a:t>
            </a:r>
            <a:r>
              <a:rPr lang="en-US" dirty="0" smtClean="0">
                <a:latin typeface="Muli Regular"/>
                <a:cs typeface="Muli Regular"/>
              </a:rPr>
              <a:t>Grenoble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>
                <a:solidFill>
                  <a:srgbClr val="A44773"/>
                </a:solidFill>
                <a:latin typeface="Muli Regular"/>
                <a:cs typeface="Muli Regular"/>
              </a:rPr>
              <a:t>h5py code camp</a:t>
            </a:r>
            <a:r>
              <a:rPr lang="en-US" dirty="0">
                <a:latin typeface="Muli Regular"/>
                <a:cs typeface="Muli Regular"/>
              </a:rPr>
              <a:t>, 19-20 September 2019, @ESRF, </a:t>
            </a:r>
            <a:r>
              <a:rPr lang="en-US" dirty="0" smtClean="0">
                <a:latin typeface="Muli Regular"/>
                <a:cs typeface="Muli Regular"/>
              </a:rPr>
              <a:t>Grenoble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09039" y="0"/>
            <a:ext cx="982961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8064A2"/>
                </a:solidFill>
              </a:rPr>
              <a:t>WP3</a:t>
            </a:r>
            <a:br>
              <a:rPr lang="en-US" sz="3200" b="1" dirty="0" smtClean="0">
                <a:solidFill>
                  <a:srgbClr val="8064A2"/>
                </a:solidFill>
              </a:rPr>
            </a:br>
            <a:r>
              <a:rPr lang="en-US" sz="3200" b="1" dirty="0" smtClean="0">
                <a:solidFill>
                  <a:srgbClr val="8064A2"/>
                </a:solidFill>
              </a:rPr>
              <a:t>WP4</a:t>
            </a:r>
            <a:br>
              <a:rPr lang="en-US" sz="3200" b="1" dirty="0" smtClean="0">
                <a:solidFill>
                  <a:srgbClr val="8064A2"/>
                </a:solidFill>
              </a:rPr>
            </a:br>
            <a:r>
              <a:rPr lang="en-US" sz="3200" b="1" dirty="0" smtClean="0">
                <a:solidFill>
                  <a:srgbClr val="8064A2"/>
                </a:solidFill>
              </a:rPr>
              <a:t>WP5</a:t>
            </a:r>
          </a:p>
          <a:p>
            <a:r>
              <a:rPr lang="en-US" sz="3200" b="1" dirty="0" smtClean="0">
                <a:solidFill>
                  <a:srgbClr val="8064A2"/>
                </a:solidFill>
              </a:rPr>
              <a:t>WP8</a:t>
            </a:r>
            <a:endParaRPr lang="en-US" sz="3200" b="1" dirty="0">
              <a:solidFill>
                <a:srgbClr val="8064A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5335" y="3505200"/>
            <a:ext cx="1189365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Nexus data format – </a:t>
            </a:r>
            <a:r>
              <a:rPr lang="en-US" dirty="0" smtClean="0">
                <a:latin typeface="Muli Regular"/>
                <a:cs typeface="Muli Regular"/>
              </a:rPr>
              <a:t>extend for synchrotron, FELs + lasers, generalize use of Nexus in </a:t>
            </a:r>
            <a:r>
              <a:rPr lang="en-US" dirty="0" err="1" smtClean="0">
                <a:latin typeface="Muli Regular"/>
                <a:cs typeface="Muli Regular"/>
              </a:rPr>
              <a:t>PaN</a:t>
            </a:r>
            <a:r>
              <a:rPr lang="en-US" dirty="0" smtClean="0">
                <a:latin typeface="Muli Regular"/>
                <a:cs typeface="Muli Regular"/>
              </a:rPr>
              <a:t> community</a:t>
            </a:r>
            <a:endParaRPr lang="en-US" dirty="0"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b="1" dirty="0">
              <a:solidFill>
                <a:srgbClr val="A8507A"/>
              </a:solidFill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hdf5 – h5py </a:t>
            </a:r>
            <a:r>
              <a:rPr lang="en-US" dirty="0" smtClean="0">
                <a:latin typeface="Muli Regular"/>
                <a:cs typeface="Muli Regular"/>
              </a:rPr>
              <a:t>python library for manipulating hdf5 files + </a:t>
            </a:r>
            <a:r>
              <a:rPr lang="en-US" b="1" dirty="0" smtClean="0">
                <a:solidFill>
                  <a:srgbClr val="A44773"/>
                </a:solidFill>
                <a:latin typeface="Muli Regular"/>
                <a:cs typeface="Muli Regular"/>
              </a:rPr>
              <a:t>h5web </a:t>
            </a:r>
            <a:r>
              <a:rPr lang="en-US" dirty="0" smtClean="0">
                <a:latin typeface="Muli Regular"/>
                <a:cs typeface="Muli Regular"/>
              </a:rPr>
              <a:t>web viewer of hdf5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err="1" smtClean="0">
                <a:solidFill>
                  <a:srgbClr val="A44773"/>
                </a:solidFill>
                <a:latin typeface="Muli Regular"/>
                <a:cs typeface="Muli Regular"/>
              </a:rPr>
              <a:t>Jupyter</a:t>
            </a:r>
            <a:r>
              <a:rPr lang="en-US" b="1" dirty="0" smtClean="0">
                <a:solidFill>
                  <a:srgbClr val="A44773"/>
                </a:solidFill>
                <a:latin typeface="Muli Regular"/>
                <a:cs typeface="Muli Regular"/>
              </a:rPr>
              <a:t> notebooks – </a:t>
            </a:r>
            <a:r>
              <a:rPr lang="en-US" dirty="0" smtClean="0">
                <a:latin typeface="Muli Regular"/>
                <a:cs typeface="Muli Regular"/>
              </a:rPr>
              <a:t>integrated into </a:t>
            </a:r>
            <a:r>
              <a:rPr lang="en-US" dirty="0" err="1" smtClean="0">
                <a:latin typeface="Muli Regular"/>
                <a:cs typeface="Muli Regular"/>
              </a:rPr>
              <a:t>slurm</a:t>
            </a:r>
            <a:r>
              <a:rPr lang="en-US" dirty="0" smtClean="0">
                <a:latin typeface="Muli Regular"/>
                <a:cs typeface="Muli Regular"/>
              </a:rPr>
              <a:t>, h5web viewer in </a:t>
            </a:r>
            <a:r>
              <a:rPr lang="en-US" dirty="0" err="1" smtClean="0">
                <a:latin typeface="Muli Regular"/>
                <a:cs typeface="Muli Regular"/>
              </a:rPr>
              <a:t>jupyterlab</a:t>
            </a:r>
            <a:r>
              <a:rPr lang="en-US" dirty="0" smtClean="0">
                <a:latin typeface="Muli Regular"/>
                <a:cs typeface="Muli Regular"/>
              </a:rPr>
              <a:t>, provide notebooks for use cases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Data portal </a:t>
            </a:r>
            <a:r>
              <a:rPr lang="en-US" dirty="0" smtClean="0">
                <a:latin typeface="Muli Regular"/>
                <a:cs typeface="Muli Regular"/>
              </a:rPr>
              <a:t>– developing a </a:t>
            </a:r>
            <a:r>
              <a:rPr lang="en-US" dirty="0" err="1" smtClean="0">
                <a:latin typeface="Muli Regular"/>
                <a:cs typeface="Muli Regular"/>
              </a:rPr>
              <a:t>PaN</a:t>
            </a:r>
            <a:r>
              <a:rPr lang="en-US" dirty="0" smtClean="0">
                <a:latin typeface="Muli Regular"/>
                <a:cs typeface="Muli Regular"/>
              </a:rPr>
              <a:t> portal for generic services + remote desktop (based on VISA)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 smtClean="0">
              <a:latin typeface="Muli Regular"/>
              <a:cs typeface="Muli Regular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b="1" dirty="0" smtClean="0">
                <a:solidFill>
                  <a:srgbClr val="A8507A"/>
                </a:solidFill>
                <a:latin typeface="Muli Regular"/>
                <a:cs typeface="Muli Regular"/>
              </a:rPr>
              <a:t>Pan-learning</a:t>
            </a:r>
            <a:r>
              <a:rPr lang="en-US" dirty="0" smtClean="0">
                <a:latin typeface="Muli Regular"/>
                <a:cs typeface="Muli Regular"/>
              </a:rPr>
              <a:t> – integrate </a:t>
            </a:r>
            <a:r>
              <a:rPr lang="en-US" dirty="0" err="1" smtClean="0">
                <a:latin typeface="Muli Regular"/>
                <a:cs typeface="Muli Regular"/>
              </a:rPr>
              <a:t>jupyter</a:t>
            </a:r>
            <a:r>
              <a:rPr lang="en-US" dirty="0" smtClean="0">
                <a:latin typeface="Muli Regular"/>
                <a:cs typeface="Muli Regular"/>
              </a:rPr>
              <a:t> notebooks into </a:t>
            </a:r>
            <a:r>
              <a:rPr lang="en-US" dirty="0" err="1" smtClean="0">
                <a:latin typeface="Muli Regular"/>
                <a:cs typeface="Muli Regular"/>
              </a:rPr>
              <a:t>moodle</a:t>
            </a:r>
            <a:r>
              <a:rPr lang="en-US" dirty="0" smtClean="0">
                <a:latin typeface="Muli Regular"/>
                <a:cs typeface="Muli Regular"/>
              </a:rPr>
              <a:t> (based on e-neutrons.org)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dirty="0">
              <a:latin typeface="Muli Regular"/>
              <a:cs typeface="Mul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259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776" y="292105"/>
            <a:ext cx="7310043" cy="446276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H5web – a web hdf5 viewer</a:t>
            </a:r>
            <a:endParaRPr lang="en-US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1424424" cy="369332"/>
          </a:xfrm>
        </p:spPr>
        <p:txBody>
          <a:bodyPr/>
          <a:lstStyle/>
          <a:p>
            <a:r>
              <a:rPr lang="en-US" dirty="0" smtClean="0"/>
              <a:t>Features: </a:t>
            </a:r>
            <a:r>
              <a:rPr lang="en-US" b="0" dirty="0" smtClean="0"/>
              <a:t>performance (using </a:t>
            </a:r>
            <a:r>
              <a:rPr lang="en-US" b="0" dirty="0" err="1" smtClean="0"/>
              <a:t>webGL</a:t>
            </a:r>
            <a:r>
              <a:rPr lang="en-US" b="0" dirty="0" smtClean="0"/>
              <a:t>), integrated into </a:t>
            </a:r>
            <a:r>
              <a:rPr lang="en-US" b="0" dirty="0" err="1" smtClean="0"/>
              <a:t>Jupyter</a:t>
            </a:r>
            <a:r>
              <a:rPr lang="en-US" b="0" dirty="0" smtClean="0"/>
              <a:t> lab, re-usable components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6200" y="6392998"/>
            <a:ext cx="4051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See Demo @ </a:t>
            </a:r>
            <a:r>
              <a:rPr lang="en-US" b="1" dirty="0" smtClean="0">
                <a:hlinkClick r:id="rId2"/>
              </a:rPr>
              <a:t>https</a:t>
            </a:r>
            <a:r>
              <a:rPr lang="en-US" b="1" dirty="0">
                <a:hlinkClick r:id="rId2"/>
              </a:rPr>
              <a:t>://h5web.panosc.eu</a:t>
            </a:r>
            <a:r>
              <a:rPr lang="en-US" b="1" dirty="0" smtClean="0">
                <a:hlinkClick r:id="rId2"/>
              </a:rPr>
              <a:t>/</a:t>
            </a:r>
            <a:r>
              <a:rPr lang="en-US" b="1" dirty="0" smtClean="0"/>
              <a:t> </a:t>
            </a:r>
            <a:endParaRPr lang="en-US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" y="1905000"/>
            <a:ext cx="10261503" cy="4487998"/>
            <a:chOff x="685800" y="1905000"/>
            <a:chExt cx="10261503" cy="448799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905000"/>
              <a:ext cx="10261503" cy="44879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743200"/>
              <a:ext cx="3327416" cy="316431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11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2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3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89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C59-070E-7D4B-89A1-1F9E46FE0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4000" dirty="0">
                <a:solidFill>
                  <a:srgbClr val="A8507A"/>
                </a:solidFill>
              </a:rPr>
              <a:t>Staff and User </a:t>
            </a:r>
            <a:r>
              <a:rPr lang="da-DK" sz="4000" dirty="0" smtClean="0">
                <a:solidFill>
                  <a:srgbClr val="A8507A"/>
                </a:solidFill>
              </a:rPr>
              <a:t>Training</a:t>
            </a:r>
            <a:endParaRPr lang="da-DK" sz="4000" dirty="0">
              <a:solidFill>
                <a:srgbClr val="A8507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55DF-19AA-424A-A385-CBF24A48D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0"/>
            <a:ext cx="4718824" cy="4444240"/>
          </a:xfrm>
        </p:spPr>
        <p:txBody>
          <a:bodyPr/>
          <a:lstStyle/>
          <a:p>
            <a:r>
              <a:rPr lang="da-DK" dirty="0"/>
              <a:t>Provide </a:t>
            </a:r>
            <a:r>
              <a:rPr lang="da-DK" dirty="0" err="1"/>
              <a:t>training</a:t>
            </a:r>
            <a:r>
              <a:rPr lang="da-DK" dirty="0"/>
              <a:t> in data </a:t>
            </a:r>
            <a:r>
              <a:rPr lang="da-DK" dirty="0" err="1"/>
              <a:t>curation</a:t>
            </a:r>
            <a:r>
              <a:rPr lang="da-DK" dirty="0"/>
              <a:t> for </a:t>
            </a:r>
            <a:r>
              <a:rPr lang="da-DK" dirty="0" err="1"/>
              <a:t>staff</a:t>
            </a:r>
            <a:r>
              <a:rPr lang="da-DK" dirty="0"/>
              <a:t> &amp; </a:t>
            </a:r>
            <a:r>
              <a:rPr lang="da-DK" dirty="0" err="1"/>
              <a:t>users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Use</a:t>
            </a:r>
            <a:r>
              <a:rPr lang="da-DK" dirty="0"/>
              <a:t> PaNOSC </a:t>
            </a:r>
            <a:r>
              <a:rPr lang="da-DK" dirty="0" err="1"/>
              <a:t>analysis</a:t>
            </a:r>
            <a:r>
              <a:rPr lang="da-DK" dirty="0"/>
              <a:t> and simulation services for </a:t>
            </a:r>
            <a:r>
              <a:rPr lang="da-DK" dirty="0" err="1"/>
              <a:t>training</a:t>
            </a:r>
            <a:r>
              <a:rPr lang="da-DK" dirty="0"/>
              <a:t> purposes in e-</a:t>
            </a:r>
            <a:r>
              <a:rPr lang="da-DK" dirty="0" err="1"/>
              <a:t>learning</a:t>
            </a:r>
            <a:r>
              <a:rPr lang="da-DK" dirty="0"/>
              <a:t> platform</a:t>
            </a:r>
          </a:p>
          <a:p>
            <a:pPr lvl="1"/>
            <a:r>
              <a:rPr lang="da-DK" sz="2400" dirty="0" err="1"/>
              <a:t>E.g</a:t>
            </a:r>
            <a:r>
              <a:rPr lang="da-DK" sz="2400" dirty="0"/>
              <a:t>. for highlighting specificities &amp; commonalities for P&amp;N </a:t>
            </a:r>
            <a:r>
              <a:rPr lang="da-DK" sz="2400" dirty="0" smtClean="0"/>
              <a:t>sources</a:t>
            </a:r>
          </a:p>
          <a:p>
            <a:r>
              <a:rPr lang="da-DK"/>
              <a:t>Support for Jupyter Notebooks</a:t>
            </a:r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951FD1-14D2-DF47-9B94-21029C4EE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86" y="3195301"/>
            <a:ext cx="4718137" cy="277904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BE45D5A-C4C8-1545-BD73-EBF244906719}"/>
              </a:ext>
            </a:extLst>
          </p:cNvPr>
          <p:cNvSpPr txBox="1">
            <a:spLocks/>
          </p:cNvSpPr>
          <p:nvPr/>
        </p:nvSpPr>
        <p:spPr>
          <a:xfrm>
            <a:off x="6080699" y="1194560"/>
            <a:ext cx="4718824" cy="1548640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>
                <a:solidFill>
                  <a:srgbClr val="4C4D4F"/>
                </a:solidFill>
                <a:latin typeface="Muli" pitchFamily="2" charset="77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smtClean="0">
                <a:hlinkClick r:id="rId4"/>
              </a:rPr>
              <a:t>pan-learning.org</a:t>
            </a:r>
            <a:r>
              <a:rPr lang="da-DK" dirty="0" smtClean="0"/>
              <a:t> </a:t>
            </a:r>
            <a:r>
              <a:rPr lang="da-DK" dirty="0"/>
              <a:t>adapted from e-neutrons.org</a:t>
            </a:r>
          </a:p>
          <a:p>
            <a:r>
              <a:rPr lang="da-DK" sz="2400" dirty="0" err="1"/>
              <a:t>Already</a:t>
            </a:r>
            <a:r>
              <a:rPr lang="da-DK" sz="2400" dirty="0"/>
              <a:t> </a:t>
            </a:r>
            <a:r>
              <a:rPr lang="da-DK" dirty="0" err="1"/>
              <a:t>contains</a:t>
            </a:r>
            <a:r>
              <a:rPr lang="da-DK" dirty="0"/>
              <a:t> </a:t>
            </a:r>
            <a:r>
              <a:rPr lang="da-DK" dirty="0" err="1"/>
              <a:t>plenty</a:t>
            </a:r>
            <a:r>
              <a:rPr lang="da-DK" dirty="0"/>
              <a:t> of </a:t>
            </a:r>
            <a:r>
              <a:rPr lang="da-DK" dirty="0" err="1"/>
              <a:t>training</a:t>
            </a:r>
            <a:r>
              <a:rPr lang="da-DK" dirty="0"/>
              <a:t> </a:t>
            </a:r>
            <a:r>
              <a:rPr lang="da-DK" dirty="0" err="1"/>
              <a:t>material</a:t>
            </a:r>
            <a:r>
              <a:rPr lang="da-DK" dirty="0"/>
              <a:t> for neutron </a:t>
            </a:r>
            <a:r>
              <a:rPr lang="da-DK" dirty="0" err="1"/>
              <a:t>scattering</a:t>
            </a:r>
            <a:endParaRPr lang="da-DK" sz="2400" dirty="0"/>
          </a:p>
        </p:txBody>
      </p:sp>
      <p:pic>
        <p:nvPicPr>
          <p:cNvPr id="6" name="Picture 2" descr="https://nmi3.eu/files/nmi3_3d_1.jpg">
            <a:extLst>
              <a:ext uri="{FF2B5EF4-FFF2-40B4-BE49-F238E27FC236}">
                <a16:creationId xmlns:a16="http://schemas.microsoft.com/office/drawing/2014/main" id="{9A0FBBAF-8593-B042-A8BC-794645B94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4031102"/>
            <a:ext cx="1219200" cy="5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SUO – the Irish Synchrotron, Free Electron Laser ...">
            <a:extLst>
              <a:ext uri="{FF2B5EF4-FFF2-40B4-BE49-F238E27FC236}">
                <a16:creationId xmlns:a16="http://schemas.microsoft.com/office/drawing/2014/main" id="{E56A4785-B51D-8E46-8FFC-FBB863F5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00" y="4676297"/>
            <a:ext cx="1211901" cy="9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4591" y="6324600"/>
            <a:ext cx="2180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i="1" dirty="0" smtClean="0"/>
              <a:t>credits – Thomas Rod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81163" y="6019800"/>
            <a:ext cx="9748837" cy="345440"/>
            <a:chOff x="1681163" y="6228257"/>
            <a:chExt cx="9748837" cy="345440"/>
          </a:xfrm>
        </p:grpSpPr>
        <p:sp>
          <p:nvSpPr>
            <p:cNvPr id="10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1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2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20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AE3F-F312-4443-A0B0-00DE7C36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44" y="457200"/>
            <a:ext cx="7310043" cy="615553"/>
          </a:xfrm>
        </p:spPr>
        <p:txBody>
          <a:bodyPr/>
          <a:lstStyle/>
          <a:p>
            <a:r>
              <a:rPr lang="da-DK" sz="4000" b="1" dirty="0" smtClean="0">
                <a:solidFill>
                  <a:srgbClr val="A34773"/>
                </a:solidFill>
              </a:rPr>
              <a:t>PaN Commons</a:t>
            </a:r>
            <a:endParaRPr lang="da-DK" sz="4000" b="1" dirty="0">
              <a:solidFill>
                <a:srgbClr val="A347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F5CDD-9C4A-DC4F-BF19-0F2DAEF27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368610"/>
            <a:ext cx="9220200" cy="4738978"/>
          </a:xfrm>
        </p:spPr>
        <p:txBody>
          <a:bodyPr>
            <a:normAutofit/>
          </a:bodyPr>
          <a:lstStyle/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Vision</a:t>
            </a:r>
            <a:r>
              <a:rPr lang="da-DK" sz="2200" dirty="0" smtClean="0">
                <a:latin typeface="Muli" panose="02000503040000020004" pitchFamily="2" charset="0"/>
              </a:rPr>
              <a:t> – create a common space </a:t>
            </a:r>
            <a:r>
              <a:rPr lang="da-DK" sz="2200" dirty="0">
                <a:latin typeface="Muli" panose="02000503040000020004" pitchFamily="2" charset="0"/>
              </a:rPr>
              <a:t>for </a:t>
            </a:r>
            <a:r>
              <a:rPr lang="da-DK" sz="2200" dirty="0" smtClean="0">
                <a:latin typeface="Muli" panose="02000503040000020004" pitchFamily="2" charset="0"/>
              </a:rPr>
              <a:t>Photon and Neutron facilities </a:t>
            </a:r>
            <a:r>
              <a:rPr lang="da-DK" sz="2200" dirty="0">
                <a:latin typeface="Muli" panose="02000503040000020004" pitchFamily="2" charset="0"/>
              </a:rPr>
              <a:t>where </a:t>
            </a:r>
            <a:r>
              <a:rPr lang="da-DK" sz="2200" dirty="0" smtClean="0">
                <a:latin typeface="Muli" panose="02000503040000020004" pitchFamily="2" charset="0"/>
              </a:rPr>
              <a:t>petabytes of PaN data, analysis software, notebooks, analysis software, workflows, and training material can be </a:t>
            </a:r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F</a:t>
            </a:r>
            <a:r>
              <a:rPr lang="da-DK" sz="2200" dirty="0" smtClean="0">
                <a:latin typeface="Muli" panose="02000503040000020004" pitchFamily="2" charset="0"/>
              </a:rPr>
              <a:t>ound, </a:t>
            </a:r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A</a:t>
            </a:r>
            <a:r>
              <a:rPr lang="da-DK" sz="2200" dirty="0" smtClean="0">
                <a:latin typeface="Muli" panose="02000503040000020004" pitchFamily="2" charset="0"/>
              </a:rPr>
              <a:t>ccessed (downloaded and/or executed), </a:t>
            </a:r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R</a:t>
            </a:r>
            <a:r>
              <a:rPr lang="da-DK" sz="2200" dirty="0" smtClean="0">
                <a:latin typeface="Muli" panose="02000503040000020004" pitchFamily="2" charset="0"/>
              </a:rPr>
              <a:t>e-Used + </a:t>
            </a:r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I</a:t>
            </a:r>
            <a:r>
              <a:rPr lang="da-DK" sz="2200" dirty="0" smtClean="0">
                <a:latin typeface="Muli" panose="02000503040000020004" pitchFamily="2" charset="0"/>
              </a:rPr>
              <a:t>mproved i.e. </a:t>
            </a:r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FAIR</a:t>
            </a:r>
          </a:p>
          <a:p>
            <a:endParaRPr lang="da-DK" sz="2200" dirty="0">
              <a:latin typeface="Muli" panose="02000503040000020004" pitchFamily="2" charset="0"/>
            </a:endParaRPr>
          </a:p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Remote access </a:t>
            </a:r>
            <a:r>
              <a:rPr lang="da-DK" sz="2200" dirty="0" smtClean="0">
                <a:latin typeface="Muli" panose="02000503040000020004" pitchFamily="2" charset="0"/>
              </a:rPr>
              <a:t>– the PaN commons will be accessible remotely while being executed locally (close to the data) or via the EOSC</a:t>
            </a:r>
            <a:br>
              <a:rPr lang="da-DK" sz="2200" dirty="0" smtClean="0">
                <a:latin typeface="Muli" panose="02000503040000020004" pitchFamily="2" charset="0"/>
              </a:rPr>
            </a:br>
            <a:endParaRPr lang="da-DK" sz="2200" dirty="0">
              <a:latin typeface="Muli" panose="02000503040000020004" pitchFamily="2" charset="0"/>
            </a:endParaRPr>
          </a:p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Remote users </a:t>
            </a:r>
            <a:r>
              <a:rPr lang="da-DK" sz="2200" dirty="0" smtClean="0">
                <a:latin typeface="Muli" panose="02000503040000020004" pitchFamily="2" charset="0"/>
              </a:rPr>
              <a:t>– the PaN commons is enabling remote users and experiments (urgently required in the </a:t>
            </a:r>
            <a:r>
              <a:rPr lang="da-DK" sz="2200" dirty="0" smtClean="0">
                <a:solidFill>
                  <a:srgbClr val="A8507A"/>
                </a:solidFill>
                <a:latin typeface="Muli" panose="02000503040000020004" pitchFamily="2" charset="0"/>
              </a:rPr>
              <a:t>post-COVID-19 phase</a:t>
            </a:r>
            <a:r>
              <a:rPr lang="da-DK" sz="2200" dirty="0" smtClean="0">
                <a:latin typeface="Muli" panose="02000503040000020004" pitchFamily="2" charset="0"/>
              </a:rPr>
              <a:t>)</a:t>
            </a:r>
            <a:endParaRPr lang="da-DK" sz="2200" dirty="0">
              <a:latin typeface="Muli" panose="02000503040000020004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14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5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6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4876800"/>
            <a:ext cx="2362200" cy="9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7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AE3F-F312-4443-A0B0-00DE7C36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80" y="177916"/>
            <a:ext cx="7310043" cy="615553"/>
          </a:xfrm>
        </p:spPr>
        <p:txBody>
          <a:bodyPr/>
          <a:lstStyle/>
          <a:p>
            <a:r>
              <a:rPr lang="da-DK" sz="4000" b="1" dirty="0" smtClean="0">
                <a:solidFill>
                  <a:srgbClr val="A34773"/>
                </a:solidFill>
              </a:rPr>
              <a:t>Conclusion</a:t>
            </a:r>
            <a:endParaRPr lang="da-DK" sz="4000" b="1" dirty="0">
              <a:solidFill>
                <a:srgbClr val="A3477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F5CDD-9C4A-DC4F-BF19-0F2DAEF27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110345"/>
            <a:ext cx="11201399" cy="4917393"/>
          </a:xfrm>
        </p:spPr>
        <p:txBody>
          <a:bodyPr>
            <a:normAutofit lnSpcReduction="10000"/>
          </a:bodyPr>
          <a:lstStyle/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Priority </a:t>
            </a:r>
            <a:r>
              <a:rPr lang="da-DK" sz="2200" dirty="0" smtClean="0">
                <a:latin typeface="Muli" panose="02000503040000020004" pitchFamily="2" charset="0"/>
              </a:rPr>
              <a:t>–PaNOSC priority has increased significantly due to increased need for remote access (post-COVID-19). </a:t>
            </a:r>
            <a:r>
              <a:rPr lang="da-DK" sz="2200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COVID-19 demonstrated the need for PaNOSC and that we (PaNOSC + EOSC) still have work to do</a:t>
            </a:r>
          </a:p>
          <a:p>
            <a:endParaRPr lang="da-DK" sz="2200" dirty="0">
              <a:latin typeface="Muli" panose="02000503040000020004" pitchFamily="2" charset="0"/>
            </a:endParaRPr>
          </a:p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EOSC </a:t>
            </a:r>
            <a:r>
              <a:rPr lang="da-DK" sz="2200" dirty="0" smtClean="0">
                <a:latin typeface="Muli" panose="02000503040000020004" pitchFamily="2" charset="0"/>
              </a:rPr>
              <a:t>– interacting with the EOSC remains a challenge but we hope that in 2021 with the legal entity being created the EOSC will stabilise and be easier to interact</a:t>
            </a:r>
          </a:p>
          <a:p>
            <a:endParaRPr lang="da-DK" sz="2200" dirty="0">
              <a:latin typeface="Muli" panose="02000503040000020004" pitchFamily="2" charset="0"/>
            </a:endParaRPr>
          </a:p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Collaboration</a:t>
            </a:r>
            <a:r>
              <a:rPr lang="da-DK" sz="2200" dirty="0" smtClean="0">
                <a:latin typeface="Muli" panose="02000503040000020004" pitchFamily="2" charset="0"/>
              </a:rPr>
              <a:t> – with ExPaNDS is essential and is working well; collaboration with INFRAEOSC-04 clusters is increasing; </a:t>
            </a:r>
            <a:r>
              <a:rPr lang="da-DK" sz="2200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with Users during remaining 30 months of project is key to the success of the project</a:t>
            </a:r>
          </a:p>
          <a:p>
            <a:endParaRPr lang="da-DK" sz="2200" dirty="0" smtClean="0">
              <a:latin typeface="Muli" panose="02000503040000020004" pitchFamily="2" charset="0"/>
            </a:endParaRPr>
          </a:p>
          <a:p>
            <a:r>
              <a:rPr lang="da-DK" sz="2200" b="1" dirty="0" smtClean="0">
                <a:solidFill>
                  <a:srgbClr val="A8507A"/>
                </a:solidFill>
                <a:latin typeface="Muli" panose="02000503040000020004" pitchFamily="2" charset="0"/>
              </a:rPr>
              <a:t>Users </a:t>
            </a:r>
            <a:r>
              <a:rPr lang="da-DK" sz="2200" dirty="0">
                <a:latin typeface="Muli" panose="02000503040000020004" pitchFamily="2" charset="0"/>
              </a:rPr>
              <a:t>– </a:t>
            </a:r>
            <a:r>
              <a:rPr lang="da-DK" sz="2200" dirty="0" smtClean="0">
                <a:latin typeface="Muli" panose="02000503040000020004" pitchFamily="2" charset="0"/>
              </a:rPr>
              <a:t>PaNOSC is focusing on real use cases for the remainder of the project; </a:t>
            </a:r>
            <a:r>
              <a:rPr lang="da-DK" sz="2200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PLEASE let us </a:t>
            </a:r>
            <a:r>
              <a:rPr lang="da-DK" sz="2200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know about </a:t>
            </a:r>
            <a:r>
              <a:rPr lang="da-DK" sz="2200" b="1" dirty="0" smtClean="0">
                <a:solidFill>
                  <a:srgbClr val="FF0000"/>
                </a:solidFill>
                <a:latin typeface="Muli" panose="02000503040000020004" pitchFamily="2" charset="0"/>
              </a:rPr>
              <a:t>your Use Cases !</a:t>
            </a:r>
          </a:p>
          <a:p>
            <a:endParaRPr lang="da-DK" sz="2200" dirty="0">
              <a:latin typeface="Muli" panose="02000503040000020004" pitchFamily="2" charset="0"/>
            </a:endParaRPr>
          </a:p>
          <a:p>
            <a:endParaRPr lang="da-DK" sz="2200" dirty="0">
              <a:latin typeface="Muli" panose="02000503040000020004" pitchFamily="2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81163" y="6228257"/>
            <a:ext cx="7691437" cy="345440"/>
            <a:chOff x="1681163" y="6228257"/>
            <a:chExt cx="7691437" cy="345440"/>
          </a:xfrm>
        </p:grpSpPr>
        <p:sp>
          <p:nvSpPr>
            <p:cNvPr id="14" name="object 17"/>
            <p:cNvSpPr txBox="1"/>
            <p:nvPr/>
          </p:nvSpPr>
          <p:spPr>
            <a:xfrm>
              <a:off x="2332113" y="6344614"/>
              <a:ext cx="70404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5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6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322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2154436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dirty="0" smtClean="0"/>
              <a:t>you to all </a:t>
            </a:r>
            <a:r>
              <a:rPr lang="en-US" dirty="0" err="1" smtClean="0"/>
              <a:t>PaNOSC</a:t>
            </a:r>
            <a:r>
              <a:rPr lang="en-US" dirty="0" smtClean="0"/>
              <a:t> project members for their contributions to the project and sharing a common vision!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>
          <a:xfrm>
            <a:off x="2667000" y="5334000"/>
            <a:ext cx="6971704" cy="369332"/>
          </a:xfrm>
        </p:spPr>
        <p:txBody>
          <a:bodyPr/>
          <a:lstStyle/>
          <a:p>
            <a:r>
              <a:rPr lang="en-US" b="0" dirty="0" smtClean="0"/>
              <a:t>andy.gotz@esrf.fr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762000"/>
            <a:ext cx="6971704" cy="1077218"/>
          </a:xfrm>
        </p:spPr>
        <p:txBody>
          <a:bodyPr/>
          <a:lstStyle/>
          <a:p>
            <a:r>
              <a:rPr lang="en-US" dirty="0" smtClean="0"/>
              <a:t>Watch these videos: 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://www.panosc.eu/video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971800"/>
            <a:ext cx="4090987" cy="2521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9768"/>
            <a:ext cx="4100512" cy="26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01" y="3838232"/>
            <a:ext cx="2089925" cy="2971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10363200" cy="1219200"/>
          </a:xfrm>
        </p:spPr>
        <p:txBody>
          <a:bodyPr/>
          <a:lstStyle/>
          <a:p>
            <a:r>
              <a:rPr lang="en-US" sz="6000" dirty="0" err="1" smtClean="0">
                <a:solidFill>
                  <a:srgbClr val="A8507A"/>
                </a:solidFill>
              </a:rPr>
              <a:t>PaNOSC</a:t>
            </a:r>
            <a:r>
              <a:rPr lang="en-US" sz="6000" dirty="0" smtClean="0">
                <a:solidFill>
                  <a:srgbClr val="A8507A"/>
                </a:solidFill>
              </a:rPr>
              <a:t> </a:t>
            </a:r>
            <a:r>
              <a:rPr lang="en-US" sz="6000" dirty="0">
                <a:solidFill>
                  <a:srgbClr val="A8507A"/>
                </a:solidFill>
              </a:rPr>
              <a:t>+</a:t>
            </a:r>
            <a:r>
              <a:rPr lang="en-US" sz="6000" dirty="0" smtClean="0">
                <a:solidFill>
                  <a:srgbClr val="A8507A"/>
                </a:solidFill>
              </a:rPr>
              <a:t> EOSC : building data services on FAIR data</a:t>
            </a:r>
            <a:endParaRPr lang="en-US" sz="6000" dirty="0">
              <a:solidFill>
                <a:srgbClr val="A8507A"/>
              </a:solidFill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191000" y="2133600"/>
            <a:ext cx="8229600" cy="2215009"/>
          </a:xfrm>
          <a:prstGeom prst="rect">
            <a:avLst/>
          </a:prstGeom>
        </p:spPr>
        <p:txBody>
          <a:bodyPr lIns="0" tIns="0" rIns="0" bIns="0"/>
          <a:lstStyle>
            <a:lvl1pPr algn="ctr" defTabSz="457200" rtl="0" eaLnBrk="1" latinLnBrk="0" hangingPunct="1">
              <a:spcBef>
                <a:spcPct val="0"/>
              </a:spcBef>
              <a:buNone/>
              <a:defRPr sz="2900" b="1" i="0" kern="1200">
                <a:solidFill>
                  <a:srgbClr val="4C4D4F"/>
                </a:solidFill>
                <a:latin typeface="Muli" pitchFamily="2" charset="77"/>
                <a:ea typeface="+mj-ea"/>
                <a:cs typeface="Arial"/>
              </a:defRPr>
            </a:lvl1pPr>
          </a:lstStyle>
          <a:p>
            <a:endParaRPr lang="en-US" sz="6000" spc="90" dirty="0" smtClean="0"/>
          </a:p>
          <a:p>
            <a:r>
              <a:rPr lang="en-US" sz="6000" spc="90" dirty="0" smtClean="0"/>
              <a:t> = DATA + SERVICES</a:t>
            </a:r>
            <a:endParaRPr lang="en-US" sz="6000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9980" y="3048000"/>
            <a:ext cx="4656935" cy="15804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Group 5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8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9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0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183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97" t="28697" r="297" b="-3000"/>
          <a:stretch/>
        </p:blipFill>
        <p:spPr>
          <a:xfrm>
            <a:off x="5938959" y="4988951"/>
            <a:ext cx="5857875" cy="197303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12634"/>
            <a:ext cx="9443224" cy="551103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solidFill>
                  <a:srgbClr val="A8507A"/>
                </a:solidFill>
                <a:latin typeface="Muli" panose="02000503040000020004" pitchFamily="2" charset="0"/>
              </a:rPr>
              <a:t>Common space to share </a:t>
            </a:r>
            <a:r>
              <a:rPr lang="en-US" sz="4000" dirty="0" smtClean="0">
                <a:solidFill>
                  <a:srgbClr val="A8507A"/>
                </a:solidFill>
                <a:latin typeface="Muli" panose="02000503040000020004" pitchFamily="2" charset="0"/>
              </a:rPr>
              <a:t>open science </a:t>
            </a:r>
            <a:br>
              <a:rPr lang="en-US" sz="4000" dirty="0" smtClean="0">
                <a:solidFill>
                  <a:srgbClr val="A8507A"/>
                </a:solidFill>
                <a:latin typeface="Muli" panose="02000503040000020004" pitchFamily="2" charset="0"/>
              </a:rPr>
            </a:br>
            <a:r>
              <a:rPr lang="en-US" sz="4000" dirty="0" smtClean="0">
                <a:solidFill>
                  <a:srgbClr val="A8507A"/>
                </a:solidFill>
                <a:latin typeface="Muli" panose="02000503040000020004" pitchFamily="2" charset="0"/>
              </a:rPr>
              <a:t>workflows</a:t>
            </a:r>
            <a:endParaRPr lang="en-US" sz="4000" dirty="0" smtClean="0">
              <a:solidFill>
                <a:srgbClr val="C33C3E"/>
              </a:solidFill>
              <a:latin typeface="Muli" panose="02000503040000020004" pitchFamily="2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e</a:t>
            </a:r>
            <a:r>
              <a:rPr lang="en-US" dirty="0" smtClean="0">
                <a:sym typeface="Wingdings" panose="05000000000000000000" pitchFamily="2" charset="2"/>
              </a:rPr>
              <a:t>.g. </a:t>
            </a:r>
            <a:r>
              <a:rPr lang="en-US" dirty="0" err="1" smtClean="0">
                <a:sym typeface="Wingdings" panose="05000000000000000000" pitchFamily="2" charset="2"/>
              </a:rPr>
              <a:t>EuXFEL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OSCOVIDA example of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citizen science </a:t>
            </a:r>
            <a:r>
              <a:rPr lang="en-US" dirty="0" err="1" smtClean="0">
                <a:sym typeface="Wingdings" panose="05000000000000000000" pitchFamily="2" charset="2"/>
              </a:rPr>
              <a:t>Jupyter</a:t>
            </a:r>
            <a:r>
              <a:rPr lang="en-US" dirty="0" smtClean="0">
                <a:sym typeface="Wingdings" panose="05000000000000000000" pitchFamily="2" charset="2"/>
              </a:rPr>
              <a:t> notebooks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253" y="1657547"/>
            <a:ext cx="2512713" cy="1674723"/>
          </a:xfrm>
          <a:prstGeom prst="rect">
            <a:avLst/>
          </a:prstGeom>
        </p:spPr>
      </p:pic>
      <p:pic>
        <p:nvPicPr>
          <p:cNvPr id="7" name="image4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00642" y="3561715"/>
            <a:ext cx="4966970" cy="3296285"/>
          </a:xfrm>
          <a:prstGeom prst="rect">
            <a:avLst/>
          </a:prstGeom>
          <a:ln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FF95EF-E403-0341-AD8D-E4652997A9C1}"/>
              </a:ext>
            </a:extLst>
          </p:cNvPr>
          <p:cNvSpPr txBox="1">
            <a:spLocks/>
          </p:cNvSpPr>
          <p:nvPr/>
        </p:nvSpPr>
        <p:spPr>
          <a:xfrm>
            <a:off x="5938959" y="3468154"/>
            <a:ext cx="6100641" cy="3408211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1" i="0" kern="1200" baseline="0">
                <a:solidFill>
                  <a:srgbClr val="4C4D4F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rgbClr val="4A4E4F"/>
                </a:solidFill>
                <a:latin typeface="Mul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Future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</a:t>
            </a:r>
            <a:r>
              <a:rPr lang="en-US" b="0" dirty="0" smtClean="0"/>
              <a:t>provide a catalogue of notebooks and workflows for analyzing data from different experimental techniques e.g. like the PANGEO project does (</a:t>
            </a:r>
            <a:r>
              <a:rPr lang="en-US" sz="1800" b="0" dirty="0">
                <a:hlinkClick r:id="rId5"/>
              </a:rPr>
              <a:t>https</a:t>
            </a:r>
            <a:r>
              <a:rPr lang="en-US" sz="1800" b="0" dirty="0" smtClean="0">
                <a:hlinkClick r:id="rId5"/>
              </a:rPr>
              <a:t>://pangeo.io/use_cases/index.html</a:t>
            </a:r>
            <a:r>
              <a:rPr lang="en-US" b="0" dirty="0" smtClean="0"/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1862" y="3886200"/>
            <a:ext cx="2760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https://oscovida.github.io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11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12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13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7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10363200" cy="1219200"/>
          </a:xfrm>
        </p:spPr>
        <p:txBody>
          <a:bodyPr/>
          <a:lstStyle/>
          <a:p>
            <a:r>
              <a:rPr lang="en-US" sz="4000" dirty="0" smtClean="0">
                <a:solidFill>
                  <a:srgbClr val="A8507A"/>
                </a:solidFill>
              </a:rPr>
              <a:t>The paper that started it all</a:t>
            </a:r>
            <a:endParaRPr lang="en-US" sz="4000" dirty="0">
              <a:solidFill>
                <a:srgbClr val="A8507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73" y="1981200"/>
            <a:ext cx="8802311" cy="3105150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429000" y="5543550"/>
            <a:ext cx="403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https://doi.org/10.1038/sdata.2016.18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7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8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9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78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19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20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21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744"/>
            <a:ext cx="482290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44"/>
            <a:ext cx="4822903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16200000">
            <a:off x="9177214" y="2990062"/>
            <a:ext cx="4160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https://doi.org/10.5281/zenodo.3716191</a:t>
            </a:r>
          </a:p>
        </p:txBody>
      </p:sp>
    </p:spTree>
    <p:extLst>
      <p:ext uri="{BB962C8B-B14F-4D97-AF65-F5344CB8AC3E}">
        <p14:creationId xmlns:p14="http://schemas.microsoft.com/office/powerpoint/2010/main" val="381115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13081" y="1447800"/>
            <a:ext cx="94672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pc="90" dirty="0" smtClean="0">
                <a:solidFill>
                  <a:srgbClr val="C00000"/>
                </a:solidFill>
                <a:latin typeface="Muli" panose="02000503040000020004" pitchFamily="2" charset="0"/>
              </a:rPr>
              <a:t>What the EOSC is NOT :</a:t>
            </a:r>
          </a:p>
          <a:p>
            <a:endParaRPr lang="en-US" sz="5400" b="1" spc="90" dirty="0">
              <a:solidFill>
                <a:srgbClr val="C00000"/>
              </a:solidFill>
              <a:latin typeface="Muli" panose="02000503040000020004" pitchFamily="2" charset="0"/>
            </a:endParaRPr>
          </a:p>
          <a:p>
            <a:r>
              <a:rPr lang="en-US" sz="5400" b="1" spc="90" dirty="0" smtClean="0">
                <a:solidFill>
                  <a:srgbClr val="C00000"/>
                </a:solidFill>
                <a:latin typeface="Muli" panose="02000503040000020004" pitchFamily="2" charset="0"/>
              </a:rPr>
              <a:t>A compute </a:t>
            </a:r>
            <a:r>
              <a:rPr lang="en-US" sz="5400" b="1" spc="90" dirty="0" smtClean="0">
                <a:solidFill>
                  <a:srgbClr val="C00000"/>
                </a:solidFill>
                <a:latin typeface="Muli" panose="02000503040000020004" pitchFamily="2" charset="0"/>
              </a:rPr>
              <a:t>and storage cloud </a:t>
            </a:r>
            <a:r>
              <a:rPr lang="en-US" sz="5400" b="1" spc="90" dirty="0" smtClean="0">
                <a:solidFill>
                  <a:srgbClr val="C00000"/>
                </a:solidFill>
                <a:latin typeface="Muli" panose="02000503040000020004" pitchFamily="2" charset="0"/>
              </a:rPr>
              <a:t>financed by the </a:t>
            </a:r>
            <a:r>
              <a:rPr lang="en-US" sz="5400" b="1" spc="90" dirty="0" smtClean="0">
                <a:solidFill>
                  <a:srgbClr val="C00000"/>
                </a:solidFill>
                <a:latin typeface="Muli" panose="02000503040000020004" pitchFamily="2" charset="0"/>
              </a:rPr>
              <a:t>European Commission</a:t>
            </a:r>
            <a:endParaRPr lang="en-US" sz="5400" b="1" dirty="0">
              <a:solidFill>
                <a:srgbClr val="C00000"/>
              </a:solidFill>
              <a:latin typeface="Muli" panose="02000503040000020004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5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6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7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10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6772" y="2362200"/>
            <a:ext cx="1075839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spc="90" dirty="0" smtClean="0">
                <a:solidFill>
                  <a:srgbClr val="C00000"/>
                </a:solidFill>
                <a:latin typeface="Playball" panose="02000000000000000000" pitchFamily="2" charset="0"/>
              </a:rPr>
              <a:t>EOSC =</a:t>
            </a:r>
            <a:br>
              <a:rPr lang="en-US" sz="6000" b="1" spc="90" dirty="0" smtClean="0">
                <a:solidFill>
                  <a:srgbClr val="C00000"/>
                </a:solidFill>
                <a:latin typeface="Playball" panose="02000000000000000000" pitchFamily="2" charset="0"/>
              </a:rPr>
            </a:br>
            <a:r>
              <a:rPr lang="en-US" sz="6000" b="1" spc="90" dirty="0" smtClean="0">
                <a:solidFill>
                  <a:srgbClr val="C00000"/>
                </a:solidFill>
                <a:latin typeface="Playball" panose="02000000000000000000" pitchFamily="2" charset="0"/>
              </a:rPr>
              <a:t>European </a:t>
            </a:r>
            <a:r>
              <a:rPr lang="en-US" sz="6000" b="1" spc="90" dirty="0">
                <a:solidFill>
                  <a:srgbClr val="C00000"/>
                </a:solidFill>
                <a:latin typeface="Playball" panose="02000000000000000000" pitchFamily="2" charset="0"/>
              </a:rPr>
              <a:t>Open </a:t>
            </a:r>
            <a:r>
              <a:rPr lang="en-US" sz="6000" b="1" spc="90" dirty="0" smtClean="0">
                <a:solidFill>
                  <a:srgbClr val="C00000"/>
                </a:solidFill>
                <a:latin typeface="Playball" panose="02000000000000000000" pitchFamily="2" charset="0"/>
              </a:rPr>
              <a:t>Science Commons </a:t>
            </a:r>
            <a:endParaRPr lang="en-US" sz="6000" b="1" dirty="0">
              <a:solidFill>
                <a:srgbClr val="C00000"/>
              </a:solidFill>
              <a:latin typeface="Playball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0" y="609600"/>
            <a:ext cx="42157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spc="90" dirty="0" smtClean="0">
                <a:solidFill>
                  <a:srgbClr val="A8507A"/>
                </a:solidFill>
                <a:latin typeface="Muli" panose="02000503040000020004" pitchFamily="2" charset="0"/>
              </a:rPr>
              <a:t>Rename EOSC ?</a:t>
            </a:r>
            <a:endParaRPr lang="en-US" sz="4000" dirty="0">
              <a:latin typeface="Muli" panose="02000503040000020004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81163" y="6228257"/>
            <a:ext cx="9748837" cy="345440"/>
            <a:chOff x="1681163" y="6228257"/>
            <a:chExt cx="9748837" cy="345440"/>
          </a:xfrm>
        </p:grpSpPr>
        <p:sp>
          <p:nvSpPr>
            <p:cNvPr id="6" name="object 17"/>
            <p:cNvSpPr txBox="1"/>
            <p:nvPr/>
          </p:nvSpPr>
          <p:spPr>
            <a:xfrm>
              <a:off x="2332113" y="6340712"/>
              <a:ext cx="9097887" cy="1282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750" spc="5" dirty="0">
                  <a:latin typeface="Muli" pitchFamily="2" charset="77"/>
                  <a:cs typeface="Arial"/>
                </a:rPr>
                <a:t>This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project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has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received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funding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from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the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European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Union’s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Horizon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2020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5" dirty="0">
                  <a:latin typeface="Muli" pitchFamily="2" charset="77"/>
                  <a:cs typeface="Arial"/>
                </a:rPr>
                <a:t>research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5" dirty="0">
                  <a:latin typeface="Muli" pitchFamily="2" charset="77"/>
                  <a:cs typeface="Arial"/>
                </a:rPr>
                <a:t>and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innovation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20" dirty="0">
                  <a:latin typeface="Muli" pitchFamily="2" charset="77"/>
                  <a:cs typeface="Arial"/>
                </a:rPr>
                <a:t>programme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under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30" dirty="0">
                  <a:latin typeface="Muli" pitchFamily="2" charset="77"/>
                  <a:cs typeface="Arial"/>
                </a:rPr>
                <a:t>grant</a:t>
              </a:r>
              <a:r>
                <a:rPr sz="750" spc="-10" dirty="0">
                  <a:latin typeface="Muli" pitchFamily="2" charset="77"/>
                  <a:cs typeface="Arial"/>
                </a:rPr>
                <a:t> </a:t>
              </a:r>
              <a:r>
                <a:rPr sz="750" spc="15" dirty="0">
                  <a:latin typeface="Muli" pitchFamily="2" charset="77"/>
                  <a:cs typeface="Arial"/>
                </a:rPr>
                <a:t>agreement</a:t>
              </a:r>
              <a:r>
                <a:rPr sz="750" spc="-10" dirty="0">
                  <a:latin typeface="Muli" pitchFamily="2" charset="77"/>
                  <a:cs typeface="Arial"/>
                </a:rPr>
                <a:t> No. </a:t>
              </a:r>
              <a:r>
                <a:rPr sz="750" spc="30" dirty="0">
                  <a:latin typeface="Muli" pitchFamily="2" charset="77"/>
                  <a:cs typeface="Arial"/>
                </a:rPr>
                <a:t>823852</a:t>
              </a:r>
              <a:endParaRPr sz="750" dirty="0">
                <a:latin typeface="Muli" pitchFamily="2" charset="77"/>
                <a:cs typeface="Arial"/>
              </a:endParaRPr>
            </a:p>
          </p:txBody>
        </p:sp>
        <p:grpSp>
          <p:nvGrpSpPr>
            <p:cNvPr id="7" name="Gruppo 49">
              <a:extLst>
                <a:ext uri="{FF2B5EF4-FFF2-40B4-BE49-F238E27FC236}">
                  <a16:creationId xmlns:a16="http://schemas.microsoft.com/office/drawing/2014/main" id="{7D04B1C9-7F08-9D47-BE96-BA7CF7910F57}"/>
                </a:ext>
              </a:extLst>
            </p:cNvPr>
            <p:cNvGrpSpPr/>
            <p:nvPr/>
          </p:nvGrpSpPr>
          <p:grpSpPr>
            <a:xfrm>
              <a:off x="1681163" y="6228257"/>
              <a:ext cx="486409" cy="345440"/>
              <a:chOff x="995362" y="6228257"/>
              <a:chExt cx="486409" cy="345440"/>
            </a:xfrm>
          </p:grpSpPr>
          <p:sp>
            <p:nvSpPr>
              <p:cNvPr id="8" name="object 18"/>
              <p:cNvSpPr/>
              <p:nvPr/>
            </p:nvSpPr>
            <p:spPr>
              <a:xfrm>
                <a:off x="995362" y="6228257"/>
                <a:ext cx="486409" cy="345440"/>
              </a:xfrm>
              <a:custGeom>
                <a:avLst/>
                <a:gdLst/>
                <a:ahLst/>
                <a:cxnLst/>
                <a:rect l="l" t="t" r="r" b="b"/>
                <a:pathLst>
                  <a:path w="486409" h="345440">
                    <a:moveTo>
                      <a:pt x="0" y="345097"/>
                    </a:moveTo>
                    <a:lnTo>
                      <a:pt x="486282" y="345097"/>
                    </a:lnTo>
                    <a:lnTo>
                      <a:pt x="486282" y="0"/>
                    </a:lnTo>
                    <a:lnTo>
                      <a:pt x="0" y="0"/>
                    </a:lnTo>
                    <a:lnTo>
                      <a:pt x="0" y="345097"/>
                    </a:lnTo>
                    <a:close/>
                  </a:path>
                </a:pathLst>
              </a:custGeom>
              <a:solidFill>
                <a:srgbClr val="094E9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19"/>
              <p:cNvSpPr/>
              <p:nvPr/>
            </p:nvSpPr>
            <p:spPr>
              <a:xfrm>
                <a:off x="1097493" y="6259376"/>
                <a:ext cx="86594" cy="85239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20"/>
              <p:cNvSpPr/>
              <p:nvPr/>
            </p:nvSpPr>
            <p:spPr>
              <a:xfrm>
                <a:off x="1219894" y="6240415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23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6" y="25438"/>
                    </a:lnTo>
                    <a:lnTo>
                      <a:pt x="24117" y="20523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6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6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21"/>
              <p:cNvSpPr/>
              <p:nvPr/>
            </p:nvSpPr>
            <p:spPr>
              <a:xfrm>
                <a:off x="1290485" y="6259376"/>
                <a:ext cx="86715" cy="852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22"/>
              <p:cNvSpPr/>
              <p:nvPr/>
            </p:nvSpPr>
            <p:spPr>
              <a:xfrm>
                <a:off x="1361198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839"/>
                    </a:moveTo>
                    <a:lnTo>
                      <a:pt x="0" y="12839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552"/>
                    </a:lnTo>
                    <a:lnTo>
                      <a:pt x="25704" y="25552"/>
                    </a:lnTo>
                    <a:lnTo>
                      <a:pt x="24117" y="20650"/>
                    </a:lnTo>
                    <a:lnTo>
                      <a:pt x="34899" y="12839"/>
                    </a:lnTo>
                    <a:close/>
                  </a:path>
                  <a:path w="34925" h="33654">
                    <a:moveTo>
                      <a:pt x="25704" y="25552"/>
                    </a:moveTo>
                    <a:lnTo>
                      <a:pt x="17449" y="25552"/>
                    </a:lnTo>
                    <a:lnTo>
                      <a:pt x="28232" y="33362"/>
                    </a:lnTo>
                    <a:lnTo>
                      <a:pt x="25704" y="25552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839"/>
                    </a:lnTo>
                    <a:lnTo>
                      <a:pt x="21564" y="12839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23"/>
              <p:cNvSpPr/>
              <p:nvPr/>
            </p:nvSpPr>
            <p:spPr>
              <a:xfrm>
                <a:off x="1290485" y="6453160"/>
                <a:ext cx="86601" cy="852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24"/>
              <p:cNvSpPr/>
              <p:nvPr/>
            </p:nvSpPr>
            <p:spPr>
              <a:xfrm>
                <a:off x="1219782" y="6524114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535"/>
                    </a:lnTo>
                    <a:lnTo>
                      <a:pt x="6667" y="33248"/>
                    </a:lnTo>
                    <a:lnTo>
                      <a:pt x="17449" y="25438"/>
                    </a:lnTo>
                    <a:lnTo>
                      <a:pt x="25704" y="25438"/>
                    </a:lnTo>
                    <a:lnTo>
                      <a:pt x="24117" y="20535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704" y="25438"/>
                    </a:moveTo>
                    <a:lnTo>
                      <a:pt x="17449" y="25438"/>
                    </a:lnTo>
                    <a:lnTo>
                      <a:pt x="28232" y="33248"/>
                    </a:lnTo>
                    <a:lnTo>
                      <a:pt x="25704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25"/>
              <p:cNvSpPr/>
              <p:nvPr/>
            </p:nvSpPr>
            <p:spPr>
              <a:xfrm>
                <a:off x="1097382" y="6453161"/>
                <a:ext cx="86705" cy="8523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26"/>
              <p:cNvSpPr/>
              <p:nvPr/>
            </p:nvSpPr>
            <p:spPr>
              <a:xfrm>
                <a:off x="1078483" y="6382207"/>
                <a:ext cx="34925" cy="33655"/>
              </a:xfrm>
              <a:custGeom>
                <a:avLst/>
                <a:gdLst/>
                <a:ahLst/>
                <a:cxnLst/>
                <a:rect l="l" t="t" r="r" b="b"/>
                <a:pathLst>
                  <a:path w="34925" h="33654">
                    <a:moveTo>
                      <a:pt x="34899" y="12725"/>
                    </a:moveTo>
                    <a:lnTo>
                      <a:pt x="0" y="12725"/>
                    </a:lnTo>
                    <a:lnTo>
                      <a:pt x="10782" y="20650"/>
                    </a:lnTo>
                    <a:lnTo>
                      <a:pt x="6667" y="33362"/>
                    </a:lnTo>
                    <a:lnTo>
                      <a:pt x="17449" y="25438"/>
                    </a:lnTo>
                    <a:lnTo>
                      <a:pt x="25667" y="25438"/>
                    </a:lnTo>
                    <a:lnTo>
                      <a:pt x="24117" y="20650"/>
                    </a:lnTo>
                    <a:lnTo>
                      <a:pt x="34899" y="12725"/>
                    </a:lnTo>
                    <a:close/>
                  </a:path>
                  <a:path w="34925" h="33654">
                    <a:moveTo>
                      <a:pt x="25667" y="25438"/>
                    </a:moveTo>
                    <a:lnTo>
                      <a:pt x="17449" y="25438"/>
                    </a:lnTo>
                    <a:lnTo>
                      <a:pt x="28232" y="33362"/>
                    </a:lnTo>
                    <a:lnTo>
                      <a:pt x="25667" y="25438"/>
                    </a:lnTo>
                    <a:close/>
                  </a:path>
                  <a:path w="34925" h="33654">
                    <a:moveTo>
                      <a:pt x="17449" y="0"/>
                    </a:moveTo>
                    <a:lnTo>
                      <a:pt x="13334" y="12725"/>
                    </a:lnTo>
                    <a:lnTo>
                      <a:pt x="21564" y="12725"/>
                    </a:lnTo>
                    <a:lnTo>
                      <a:pt x="17449" y="0"/>
                    </a:lnTo>
                    <a:close/>
                  </a:path>
                </a:pathLst>
              </a:custGeom>
              <a:solidFill>
                <a:srgbClr val="F9ED3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382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PaNOSC_ppt_template_DEF.potx</Template>
  <TotalTime>0</TotalTime>
  <Words>3986</Words>
  <Application>Microsoft Office PowerPoint</Application>
  <PresentationFormat>Widescreen</PresentationFormat>
  <Paragraphs>439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Calibri</vt:lpstr>
      <vt:lpstr>Helvetica</vt:lpstr>
      <vt:lpstr>Helvetica Light</vt:lpstr>
      <vt:lpstr>JasmineUPC</vt:lpstr>
      <vt:lpstr>Montserrat</vt:lpstr>
      <vt:lpstr>Muli</vt:lpstr>
      <vt:lpstr>Muli Regular</vt:lpstr>
      <vt:lpstr>Playball</vt:lpstr>
      <vt:lpstr>Wingdings</vt:lpstr>
      <vt:lpstr>First Slide</vt:lpstr>
      <vt:lpstr>Logo+EUtext</vt:lpstr>
      <vt:lpstr>PaNOSC_EUflag+bar</vt:lpstr>
      <vt:lpstr>PaNOSC_LOGO-only</vt:lpstr>
      <vt:lpstr>PaNOSC @ Joint ESS + ILL Users Meeting</vt:lpstr>
      <vt:lpstr>Outline</vt:lpstr>
      <vt:lpstr>PaNOSC factsheet</vt:lpstr>
      <vt:lpstr>PaNOSC is one of 5 ESFRI clusters</vt:lpstr>
      <vt:lpstr>PaNOSC + EOSC : building data services on FAIR data</vt:lpstr>
      <vt:lpstr>The paper that started it all</vt:lpstr>
      <vt:lpstr>PowerPoint Presentation</vt:lpstr>
      <vt:lpstr>PowerPoint Presentation</vt:lpstr>
      <vt:lpstr>PowerPoint Presentation</vt:lpstr>
      <vt:lpstr>ESFRI clusters view of EOSC</vt:lpstr>
      <vt:lpstr>PowerPoint Presentation</vt:lpstr>
      <vt:lpstr>PaNOSC will provide by 2022</vt:lpstr>
      <vt:lpstr>PaNOSC goals</vt:lpstr>
      <vt:lpstr>ExPaNDS – Extending Photon and Neutron Data Services</vt:lpstr>
      <vt:lpstr>PaNOSC : building data services for Users</vt:lpstr>
      <vt:lpstr>Use Case example</vt:lpstr>
      <vt:lpstr>Where is my DATA?</vt:lpstr>
      <vt:lpstr>Neutron Drivers for PaNOSC</vt:lpstr>
      <vt:lpstr>Findable</vt:lpstr>
      <vt:lpstr>Accessible </vt:lpstr>
      <vt:lpstr>Interoperable </vt:lpstr>
      <vt:lpstr>Reusable</vt:lpstr>
      <vt:lpstr>Reusability of data – an example</vt:lpstr>
      <vt:lpstr>ESRF : Use Cases</vt:lpstr>
      <vt:lpstr>COVID-19 : Use Cases</vt:lpstr>
      <vt:lpstr>VISA = ILL remote access for COVID-19</vt:lpstr>
      <vt:lpstr>ILL VISA architecture</vt:lpstr>
      <vt:lpstr>ILL VISA remote services</vt:lpstr>
      <vt:lpstr>ILL VISA remote experiments</vt:lpstr>
      <vt:lpstr>ILL VISA remote analysis</vt:lpstr>
      <vt:lpstr>ILL VISA remote services usage since 11 August 2020</vt:lpstr>
      <vt:lpstr>PaNOSC making Data Policies FAIR</vt:lpstr>
      <vt:lpstr>Citing DOIs for DATA</vt:lpstr>
      <vt:lpstr>PaNOSC has 6 data catalogues with different APIs + UIs</vt:lpstr>
      <vt:lpstr>PaNOSC common search API across all sites</vt:lpstr>
      <vt:lpstr>COVID-19 : a test for PaNOSC and EOSC</vt:lpstr>
      <vt:lpstr> </vt:lpstr>
      <vt:lpstr>Simulation services - ViNYL</vt:lpstr>
      <vt:lpstr>Simulation of instrumentation in the cloud </vt:lpstr>
      <vt:lpstr>ViNYL simulation services @ ILL</vt:lpstr>
      <vt:lpstr>PowerPoint Presentation</vt:lpstr>
      <vt:lpstr>EOSC Integration – Data transfer</vt:lpstr>
      <vt:lpstr>Outreach Events &amp; Developments</vt:lpstr>
      <vt:lpstr>H5web – a web hdf5 viewer</vt:lpstr>
      <vt:lpstr>Staff and User Training</vt:lpstr>
      <vt:lpstr>PaN Commons</vt:lpstr>
      <vt:lpstr>Conclusion</vt:lpstr>
      <vt:lpstr>Thank you to all PaNOSC project members for their contributions to the project and sharing a common vision!</vt:lpstr>
      <vt:lpstr>Watch these videos:  https://www.panosc.eu/video/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subject/>
  <dc:creator>GOETZ Andrew</dc:creator>
  <cp:keywords/>
  <dc:description/>
  <cp:lastModifiedBy>GOETZ Andrew</cp:lastModifiedBy>
  <cp:revision>217</cp:revision>
  <dcterms:created xsi:type="dcterms:W3CDTF">2019-04-23T08:59:57Z</dcterms:created>
  <dcterms:modified xsi:type="dcterms:W3CDTF">2020-09-24T09:01:49Z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